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559" r:id="rId2"/>
    <p:sldId id="602" r:id="rId3"/>
    <p:sldId id="599" r:id="rId4"/>
    <p:sldId id="603" r:id="rId5"/>
    <p:sldId id="604" r:id="rId6"/>
    <p:sldId id="621" r:id="rId7"/>
    <p:sldId id="611" r:id="rId8"/>
    <p:sldId id="613" r:id="rId9"/>
    <p:sldId id="615" r:id="rId10"/>
    <p:sldId id="622" r:id="rId11"/>
    <p:sldId id="606" r:id="rId12"/>
    <p:sldId id="623" r:id="rId13"/>
    <p:sldId id="624" r:id="rId14"/>
    <p:sldId id="625" r:id="rId15"/>
    <p:sldId id="629" r:id="rId16"/>
  </p:sldIdLst>
  <p:sldSz cx="9144000" cy="6858000" type="screen4x3"/>
  <p:notesSz cx="6669088" cy="9820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75379A-E8F9-49AD-B55F-30157CEA2659}">
          <p14:sldIdLst>
            <p14:sldId id="559"/>
            <p14:sldId id="602"/>
            <p14:sldId id="599"/>
            <p14:sldId id="603"/>
            <p14:sldId id="604"/>
            <p14:sldId id="621"/>
            <p14:sldId id="611"/>
            <p14:sldId id="613"/>
            <p14:sldId id="615"/>
            <p14:sldId id="622"/>
            <p14:sldId id="606"/>
            <p14:sldId id="623"/>
            <p14:sldId id="624"/>
            <p14:sldId id="625"/>
            <p14:sldId id="62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93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E57"/>
    <a:srgbClr val="00365C"/>
    <a:srgbClr val="3A3D55"/>
    <a:srgbClr val="00355C"/>
    <a:srgbClr val="00375C"/>
    <a:srgbClr val="01375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34" autoAdjust="0"/>
    <p:restoredTop sz="96338" autoAdjust="0"/>
  </p:normalViewPr>
  <p:slideViewPr>
    <p:cSldViewPr>
      <p:cViewPr varScale="1">
        <p:scale>
          <a:sx n="102" d="100"/>
          <a:sy n="102" d="100"/>
        </p:scale>
        <p:origin x="-60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02" y="-90"/>
      </p:cViewPr>
      <p:guideLst>
        <p:guide orient="horz" pos="3093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951" y="0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B7EA78-3E67-4CBD-8AD6-E10BB18C2104}" type="datetime1">
              <a:rPr lang="en-US"/>
              <a:pPr>
                <a:defRPr/>
              </a:pPr>
              <a:t>26/09/13</a:t>
            </a:fld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8271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MOSE – University of Trieste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951" y="9328271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014A05-0957-471D-AF97-0A942659B22E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pic>
        <p:nvPicPr>
          <p:cNvPr id="15366" name="Picture 6" descr="logo mose virtual 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29990" cy="49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242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951" y="0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55C9F3-FDBA-401D-98B5-A0109CCF4F3E}" type="datetime1">
              <a:rPr lang="en-US"/>
              <a:pPr>
                <a:defRPr/>
              </a:pPr>
              <a:t>26/09/13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36600"/>
            <a:ext cx="4908550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665659"/>
            <a:ext cx="5335867" cy="441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8271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951" y="9328271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6FEE645-F367-4292-A8D2-85CF5B8A8B9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35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E587EE1-A275-42CD-840C-6C281F779C67}" type="datetime1">
              <a:rPr lang="en-US" smtClean="0"/>
              <a:pPr/>
              <a:t>26/09/13</a:t>
            </a:fld>
            <a:endParaRPr lang="en-US" smtClean="0"/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Confidential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322C4-6A9C-4B70-B80C-5B6C302EB79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86625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chemeClr val="tx1"/>
                </a:solidFill>
                <a:latin typeface="Times" charset="0"/>
              </a:defRPr>
            </a:lvl1pPr>
            <a:lvl2pPr marL="836595" indent="-321767">
              <a:defRPr sz="2700">
                <a:solidFill>
                  <a:schemeClr val="tx1"/>
                </a:solidFill>
                <a:latin typeface="Times" charset="0"/>
              </a:defRPr>
            </a:lvl2pPr>
            <a:lvl3pPr marL="1287070" indent="-257414">
              <a:defRPr sz="2700">
                <a:solidFill>
                  <a:schemeClr val="tx1"/>
                </a:solidFill>
                <a:latin typeface="Times" charset="0"/>
              </a:defRPr>
            </a:lvl3pPr>
            <a:lvl4pPr marL="1801898" indent="-257414">
              <a:defRPr sz="2700">
                <a:solidFill>
                  <a:schemeClr val="tx1"/>
                </a:solidFill>
                <a:latin typeface="Times" charset="0"/>
              </a:defRPr>
            </a:lvl4pPr>
            <a:lvl5pPr marL="2316726" indent="-257414">
              <a:defRPr sz="2700">
                <a:solidFill>
                  <a:schemeClr val="tx1"/>
                </a:solidFill>
                <a:latin typeface="Times" charset="0"/>
              </a:defRPr>
            </a:lvl5pPr>
            <a:lvl6pPr marL="2831554" indent="-257414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</a:defRPr>
            </a:lvl6pPr>
            <a:lvl7pPr marL="3346382" indent="-257414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</a:defRPr>
            </a:lvl7pPr>
            <a:lvl8pPr marL="3861210" indent="-257414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</a:defRPr>
            </a:lvl8pPr>
            <a:lvl9pPr marL="4376037" indent="-257414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7F55AB4-860E-4F71-9B60-A0EFCD7CF86F}" type="slidenum">
              <a:rPr lang="it-IT" sz="1400"/>
              <a:pPr/>
              <a:t>2</a:t>
            </a:fld>
            <a:endParaRPr lang="it-IT" sz="14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5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imes" charset="0"/>
              </a:defRPr>
            </a:lvl1pPr>
            <a:lvl2pPr marL="795769" indent="-306065">
              <a:defRPr sz="2600">
                <a:solidFill>
                  <a:schemeClr val="tx1"/>
                </a:solidFill>
                <a:latin typeface="Times" charset="0"/>
              </a:defRPr>
            </a:lvl2pPr>
            <a:lvl3pPr marL="1224261" indent="-244852">
              <a:defRPr sz="2600">
                <a:solidFill>
                  <a:schemeClr val="tx1"/>
                </a:solidFill>
                <a:latin typeface="Times" charset="0"/>
              </a:defRPr>
            </a:lvl3pPr>
            <a:lvl4pPr marL="1713965" indent="-244852">
              <a:defRPr sz="2600">
                <a:solidFill>
                  <a:schemeClr val="tx1"/>
                </a:solidFill>
                <a:latin typeface="Times" charset="0"/>
              </a:defRPr>
            </a:lvl4pPr>
            <a:lvl5pPr marL="2203670" indent="-244852">
              <a:defRPr sz="2600">
                <a:solidFill>
                  <a:schemeClr val="tx1"/>
                </a:solidFill>
                <a:latin typeface="Times" charset="0"/>
              </a:defRPr>
            </a:lvl5pPr>
            <a:lvl6pPr marL="2693374" indent="-24485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</a:defRPr>
            </a:lvl6pPr>
            <a:lvl7pPr marL="3183079" indent="-24485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</a:defRPr>
            </a:lvl7pPr>
            <a:lvl8pPr marL="3672783" indent="-24485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</a:defRPr>
            </a:lvl8pPr>
            <a:lvl9pPr marL="4162486" indent="-24485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43083E8-A7AD-43B2-96BA-A89D51C0CD9F}" type="slidenum">
              <a:rPr lang="it-IT" sz="1300">
                <a:solidFill>
                  <a:srgbClr val="000000"/>
                </a:solidFill>
              </a:rPr>
              <a:pPr/>
              <a:t>4</a:t>
            </a:fld>
            <a:endParaRPr lang="it-IT" sz="130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39775"/>
            <a:ext cx="4935538" cy="3703638"/>
          </a:xfrm>
          <a:solidFill>
            <a:srgbClr val="FFFFFF"/>
          </a:solidFill>
          <a:ln/>
        </p:spPr>
      </p:sp>
      <p:sp>
        <p:nvSpPr>
          <p:cNvPr id="4608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5588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44030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39775"/>
            <a:ext cx="4935538" cy="3703638"/>
          </a:xfrm>
          <a:solidFill>
            <a:srgbClr val="FFFFFF"/>
          </a:solidFill>
          <a:ln/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5588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3248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39775"/>
            <a:ext cx="4935538" cy="3703638"/>
          </a:xfrm>
          <a:solidFill>
            <a:srgbClr val="FFFFFF"/>
          </a:solidFill>
          <a:ln/>
        </p:spPr>
      </p:sp>
      <p:sp>
        <p:nvSpPr>
          <p:cNvPr id="4813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5588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7077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s.it/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92199" cy="5922884"/>
          </a:xfrm>
          <a:prstGeom prst="rect">
            <a:avLst/>
          </a:prstGeom>
          <a:solidFill>
            <a:srgbClr val="00365C"/>
          </a:solidFill>
        </p:spPr>
      </p:pic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303213" y="609600"/>
            <a:ext cx="5473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41300" y="233363"/>
            <a:ext cx="319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it-IT" sz="1400" b="1" dirty="0" err="1" smtClean="0">
                <a:solidFill>
                  <a:schemeClr val="bg1"/>
                </a:solidFill>
                <a:latin typeface="MetaPlusBold" charset="0"/>
              </a:rPr>
              <a:t>University</a:t>
            </a:r>
            <a:r>
              <a:rPr lang="it-IT" sz="1400" b="1" dirty="0" smtClean="0">
                <a:solidFill>
                  <a:schemeClr val="bg1"/>
                </a:solidFill>
                <a:latin typeface="MetaPlusBold" charset="0"/>
              </a:rPr>
              <a:t> of Trieste</a:t>
            </a:r>
          </a:p>
          <a:p>
            <a:pPr>
              <a:defRPr/>
            </a:pPr>
            <a:endParaRPr lang="it-IT" sz="1400" b="1" dirty="0" smtClean="0">
              <a:solidFill>
                <a:schemeClr val="bg1"/>
              </a:solidFill>
              <a:latin typeface="MetaPlusBold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466851"/>
            <a:ext cx="4974299" cy="2133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3774" y="3895724"/>
            <a:ext cx="6515101" cy="17430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etaPlus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pic>
        <p:nvPicPr>
          <p:cNvPr id="17" name="Picture 2" descr="Università� degli Studi di Trieste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08" y="6004407"/>
            <a:ext cx="3963530" cy="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1"/>
            <a:ext cx="1371600" cy="592288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38200" y="1466851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14138" y="3086368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ienze della vita e della sal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6" descr="barracolo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55801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7" descr="area_scienze_vita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2400"/>
            <a:ext cx="5580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8" descr="area_scienze_vit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9" descr="units_ross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4797152"/>
            <a:ext cx="44227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tes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>
            <a:lvl1pPr>
              <a:buClr>
                <a:srgbClr val="15476E"/>
              </a:buClr>
              <a:buFont typeface="Wingdings" charset="2"/>
              <a:buChar char="§"/>
              <a:defRPr>
                <a:solidFill>
                  <a:srgbClr val="AA0F1F"/>
                </a:solidFill>
                <a:latin typeface="MetaPlus-Book"/>
                <a:cs typeface="MetaPlus-Book"/>
              </a:defRPr>
            </a:lvl1pPr>
            <a:lvl2pPr>
              <a:buClr>
                <a:srgbClr val="15476E"/>
              </a:buClr>
              <a:buFont typeface="Wingdings" charset="2"/>
              <a:buChar char="§"/>
              <a:defRPr>
                <a:solidFill>
                  <a:srgbClr val="AA0F1F"/>
                </a:solidFill>
                <a:latin typeface="MetaPlus-Book"/>
                <a:cs typeface="MetaPlus-Book"/>
              </a:defRPr>
            </a:lvl2pPr>
            <a:lvl3pPr>
              <a:buClr>
                <a:srgbClr val="15476E"/>
              </a:buClr>
              <a:buFont typeface="Wingdings" charset="2"/>
              <a:buChar char="§"/>
              <a:defRPr>
                <a:solidFill>
                  <a:srgbClr val="AA0F1F"/>
                </a:solidFill>
                <a:latin typeface="MetaPlus-Book"/>
                <a:cs typeface="MetaPlus-Book"/>
              </a:defRPr>
            </a:lvl3pPr>
            <a:lvl4pPr>
              <a:buClr>
                <a:srgbClr val="15476E"/>
              </a:buClr>
              <a:buFont typeface="Wingdings" charset="2"/>
              <a:buChar char="§"/>
              <a:defRPr>
                <a:solidFill>
                  <a:srgbClr val="AA0F1F"/>
                </a:solidFill>
                <a:latin typeface="MetaPlus-Book"/>
                <a:cs typeface="MetaPlus-Book"/>
              </a:defRPr>
            </a:lvl4pPr>
            <a:lvl5pPr>
              <a:buClr>
                <a:srgbClr val="15476E"/>
              </a:buClr>
              <a:buFont typeface="Wingdings" charset="2"/>
              <a:buChar char="§"/>
              <a:defRPr>
                <a:solidFill>
                  <a:srgbClr val="AA0F1F"/>
                </a:solidFill>
                <a:latin typeface="MetaPlus-Book"/>
                <a:cs typeface="MetaPlus-Book"/>
              </a:defRPr>
            </a:lvl5pPr>
          </a:lstStyle>
          <a:p>
            <a:pPr lvl="0"/>
            <a:r>
              <a:rPr lang="it-IT" noProof="0" dirty="0" smtClean="0"/>
              <a:t>Fare clic per modificare gli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</a:p>
        </p:txBody>
      </p:sp>
      <p:pic>
        <p:nvPicPr>
          <p:cNvPr id="10" name="Immagine 6" descr="logo_units_istituzional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106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9"/>
          <p:cNvSpPr>
            <a:spLocks noGrp="1"/>
          </p:cNvSpPr>
          <p:nvPr>
            <p:ph type="title"/>
          </p:nvPr>
        </p:nvSpPr>
        <p:spPr>
          <a:xfrm>
            <a:off x="3707904" y="228600"/>
            <a:ext cx="5256584" cy="464096"/>
          </a:xfrm>
        </p:spPr>
        <p:txBody>
          <a:bodyPr/>
          <a:lstStyle>
            <a:lvl1pPr algn="l">
              <a:defRPr sz="1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525344"/>
            <a:ext cx="2939752" cy="333375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it-IT" dirty="0" smtClean="0"/>
              <a:t>Luogo, anno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40152" y="6524625"/>
            <a:ext cx="2939752" cy="333375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it-IT" dirty="0" smtClean="0"/>
              <a:t>relatore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9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5800" y="1162050"/>
            <a:ext cx="77724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82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32084"/>
            <a:ext cx="6248400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6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84" y="237361"/>
            <a:ext cx="6292516" cy="82943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71472" y="1643050"/>
            <a:ext cx="38100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00600" y="1643082"/>
            <a:ext cx="38100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800600" y="4005282"/>
            <a:ext cx="38100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55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42" y="0"/>
            <a:ext cx="6308558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26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Trieste, 26 September 2013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99622-D3DC-4E34-9423-478700BEB479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86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77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80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cnologico scienti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6" descr="barracolo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55801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7" descr="area_tecnologico_scientifica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2400"/>
            <a:ext cx="55801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8" descr="area_tecnologico_scientific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9" descr="units_verde_trasparen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97152"/>
            <a:ext cx="44196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tes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>
            <a:lvl1pPr>
              <a:buClr>
                <a:srgbClr val="57A648"/>
              </a:buClr>
              <a:buFont typeface="Wingdings" charset="2"/>
              <a:buChar char="§"/>
              <a:defRPr>
                <a:solidFill>
                  <a:srgbClr val="57A648"/>
                </a:solidFill>
                <a:latin typeface="MetaPlus-Book"/>
                <a:cs typeface="MetaPlus-Book"/>
              </a:defRPr>
            </a:lvl1pPr>
            <a:lvl2pPr>
              <a:buClr>
                <a:srgbClr val="57A648"/>
              </a:buClr>
              <a:buFont typeface="Wingdings" charset="2"/>
              <a:buChar char="§"/>
              <a:defRPr>
                <a:solidFill>
                  <a:srgbClr val="57A648"/>
                </a:solidFill>
                <a:latin typeface="MetaPlus-Book"/>
                <a:cs typeface="MetaPlus-Book"/>
              </a:defRPr>
            </a:lvl2pPr>
            <a:lvl3pPr>
              <a:buClr>
                <a:srgbClr val="57A648"/>
              </a:buClr>
              <a:buFont typeface="Wingdings" charset="2"/>
              <a:buChar char="§"/>
              <a:defRPr>
                <a:solidFill>
                  <a:srgbClr val="57A648"/>
                </a:solidFill>
                <a:latin typeface="MetaPlus-Book"/>
                <a:cs typeface="MetaPlus-Book"/>
              </a:defRPr>
            </a:lvl3pPr>
            <a:lvl4pPr>
              <a:buClr>
                <a:srgbClr val="57A648"/>
              </a:buClr>
              <a:buFont typeface="Wingdings" charset="2"/>
              <a:buChar char="§"/>
              <a:defRPr>
                <a:solidFill>
                  <a:srgbClr val="57A648"/>
                </a:solidFill>
                <a:latin typeface="MetaPlus-Book"/>
                <a:cs typeface="MetaPlus-Book"/>
              </a:defRPr>
            </a:lvl4pPr>
            <a:lvl5pPr>
              <a:buClr>
                <a:srgbClr val="57A648"/>
              </a:buClr>
              <a:buFont typeface="Wingdings" charset="2"/>
              <a:buChar char="§"/>
              <a:defRPr>
                <a:solidFill>
                  <a:srgbClr val="57A648"/>
                </a:solidFill>
                <a:latin typeface="MetaPlus-Book"/>
                <a:cs typeface="MetaPlus-Book"/>
              </a:defRPr>
            </a:lvl5pPr>
          </a:lstStyle>
          <a:p>
            <a:pPr lvl="0"/>
            <a:r>
              <a:rPr lang="it-IT" noProof="0" dirty="0" smtClean="0"/>
              <a:t>Fare clic per modificare gli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3707904" y="228600"/>
            <a:ext cx="5256584" cy="464096"/>
          </a:xfrm>
        </p:spPr>
        <p:txBody>
          <a:bodyPr/>
          <a:lstStyle>
            <a:lvl1pPr algn="l">
              <a:defRPr sz="1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Immagine 6" descr="logo_units_istituzional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106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525344"/>
            <a:ext cx="2939752" cy="333375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it-IT" dirty="0" smtClean="0"/>
              <a:t>Luogo, anno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40152" y="6524625"/>
            <a:ext cx="2939752" cy="333375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it-IT" dirty="0" smtClean="0"/>
              <a:t>relatore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hyperlink" Target="http://www.units.it/" TargetMode="Externa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54000"/>
            <a:ext cx="6172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62050"/>
            <a:ext cx="77724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70" name="Rectangle 73"/>
          <p:cNvSpPr>
            <a:spLocks noChangeArrowheads="1"/>
          </p:cNvSpPr>
          <p:nvPr userDrawn="1"/>
        </p:nvSpPr>
        <p:spPr bwMode="auto">
          <a:xfrm>
            <a:off x="6629400" y="6607933"/>
            <a:ext cx="2362200" cy="25006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3662" tIns="47625" rIns="93662" bIns="47625">
            <a:spAutoFit/>
          </a:bodyPr>
          <a:lstStyle/>
          <a:p>
            <a:pPr algn="r" defTabSz="949325" eaLnBrk="0" hangingPunct="0">
              <a:spcBef>
                <a:spcPct val="30000"/>
              </a:spcBef>
              <a:defRPr/>
            </a:pPr>
            <a:r>
              <a:rPr lang="en-US" sz="1000" dirty="0" smtClean="0"/>
              <a:t>Trieste, </a:t>
            </a:r>
            <a:r>
              <a:rPr lang="it-IT" sz="1000" dirty="0" smtClean="0"/>
              <a:t>2013</a:t>
            </a:r>
            <a:endParaRPr lang="en-US" sz="1000" dirty="0"/>
          </a:p>
        </p:txBody>
      </p:sp>
      <p:pic>
        <p:nvPicPr>
          <p:cNvPr id="11" name="Picture 2" descr="Università� degli Studi di Trieste">
            <a:hlinkClick r:id="rId12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02" y="100514"/>
            <a:ext cx="2687697" cy="5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6399213" cy="1162050"/>
          </a:xfrm>
          <a:prstGeom prst="rect">
            <a:avLst/>
          </a:prstGeom>
          <a:solidFill>
            <a:srgbClr val="3B3E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82" r:id="rId4"/>
    <p:sldLayoutId id="2147483685" r:id="rId5"/>
    <p:sldLayoutId id="2147483686" r:id="rId6"/>
    <p:sldLayoutId id="2147483687" r:id="rId7"/>
    <p:sldLayoutId id="2147483688" r:id="rId8"/>
    <p:sldLayoutId id="2147483690" r:id="rId9"/>
    <p:sldLayoutId id="2147483691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etaPlusBold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etaPlusBold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MetaPlusBold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MetaPlusBold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MetaPlusBold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Excel_97_-_20041.xls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447800"/>
            <a:ext cx="4974299" cy="2152651"/>
          </a:xfrm>
        </p:spPr>
        <p:txBody>
          <a:bodyPr/>
          <a:lstStyle/>
          <a:p>
            <a:r>
              <a:rPr lang="en-US" sz="3200" dirty="0"/>
              <a:t>A WORKSHOP FOR YOUR FUTURE</a:t>
            </a:r>
          </a:p>
        </p:txBody>
      </p:sp>
      <p:sp>
        <p:nvSpPr>
          <p:cNvPr id="1638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http://</a:t>
            </a:r>
            <a:r>
              <a:rPr lang="en-US" sz="2000" dirty="0" err="1"/>
              <a:t>www.units.it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6171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9275"/>
            <a:ext cx="7772400" cy="5038725"/>
          </a:xfrm>
        </p:spPr>
        <p:txBody>
          <a:bodyPr/>
          <a:lstStyle/>
          <a:p>
            <a:r>
              <a:rPr lang="it-IT" dirty="0" smtClean="0"/>
              <a:t>In the top 10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universities</a:t>
            </a:r>
            <a:r>
              <a:rPr lang="it-IT" dirty="0" smtClean="0"/>
              <a:t> by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Education</a:t>
            </a:r>
            <a:r>
              <a:rPr lang="it-IT" dirty="0" smtClean="0"/>
              <a:t> Evaluation &amp; </a:t>
            </a:r>
            <a:r>
              <a:rPr lang="it-IT" dirty="0" err="1" smtClean="0"/>
              <a:t>Accreditation</a:t>
            </a:r>
            <a:r>
              <a:rPr lang="it-IT" dirty="0" smtClean="0"/>
              <a:t> </a:t>
            </a:r>
            <a:r>
              <a:rPr lang="it-IT" dirty="0" err="1" smtClean="0"/>
              <a:t>Council</a:t>
            </a:r>
            <a:r>
              <a:rPr lang="it-IT" dirty="0" smtClean="0"/>
              <a:t> di Taiwan (HEEACT) </a:t>
            </a:r>
          </a:p>
          <a:p>
            <a:pPr lvl="1"/>
            <a:r>
              <a:rPr lang="it-IT" dirty="0" err="1" smtClean="0"/>
              <a:t>Ranked</a:t>
            </a:r>
            <a:r>
              <a:rPr lang="it-IT" dirty="0" smtClean="0"/>
              <a:t> 291° in the best 500 University in the world.</a:t>
            </a:r>
          </a:p>
          <a:p>
            <a:pPr lvl="1"/>
            <a:r>
              <a:rPr lang="it-IT" dirty="0" smtClean="0"/>
              <a:t>Source: HEEACT </a:t>
            </a:r>
            <a:r>
              <a:rPr lang="it-IT" dirty="0" smtClean="0"/>
              <a:t>2012</a:t>
            </a:r>
          </a:p>
          <a:p>
            <a:pPr lvl="1"/>
            <a:endParaRPr lang="it-IT" dirty="0" smtClean="0"/>
          </a:p>
          <a:p>
            <a:r>
              <a:rPr lang="it-IT" dirty="0" err="1" smtClean="0"/>
              <a:t>Ranked</a:t>
            </a:r>
            <a:r>
              <a:rPr lang="it-IT" dirty="0" smtClean="0"/>
              <a:t> 3°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university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the 14 </a:t>
            </a:r>
            <a:r>
              <a:rPr lang="it-IT" dirty="0" err="1" smtClean="0"/>
              <a:t>included</a:t>
            </a:r>
            <a:r>
              <a:rPr lang="it-IT" dirty="0" smtClean="0"/>
              <a:t> by </a:t>
            </a:r>
            <a:r>
              <a:rPr lang="it-IT" dirty="0"/>
              <a:t>Times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 smtClean="0"/>
              <a:t>Education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Ranked</a:t>
            </a:r>
            <a:r>
              <a:rPr lang="it-IT" dirty="0" smtClean="0"/>
              <a:t> 271° in </a:t>
            </a:r>
            <a:r>
              <a:rPr lang="it-IT" dirty="0"/>
              <a:t>the best 500 University in the </a:t>
            </a:r>
            <a:r>
              <a:rPr lang="it-IT" dirty="0" smtClean="0"/>
              <a:t>world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1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1803400" y="2819400"/>
          <a:ext cx="55372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3" imgW="5625000" imgH="2857680" progId="Excel.Sheet.8">
                  <p:embed/>
                </p:oleObj>
              </mc:Choice>
              <mc:Fallback>
                <p:oleObj name="Worksheet" r:id="rId3" imgW="5625000" imgH="28576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819400"/>
                        <a:ext cx="5537200" cy="354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895600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23950" y="2895600"/>
            <a:ext cx="108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1800" b="1" dirty="0" smtClean="0">
                <a:latin typeface="Arial" charset="0"/>
              </a:rPr>
              <a:t>1800 </a:t>
            </a:r>
            <a:endParaRPr lang="it-IT" sz="1800" b="1" dirty="0">
              <a:latin typeface="Arial" charset="0"/>
            </a:endParaRPr>
          </a:p>
          <a:p>
            <a:pPr eaLnBrk="1" hangingPunct="1"/>
            <a:r>
              <a:rPr lang="it-IT" sz="1800" dirty="0">
                <a:latin typeface="Arial" charset="0"/>
              </a:rPr>
              <a:t>Students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410200" y="548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105400" y="609600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800" b="1">
                <a:latin typeface="Arial" charset="0"/>
              </a:rPr>
              <a:t>800</a:t>
            </a:r>
            <a:r>
              <a:rPr lang="it-IT" sz="1800">
                <a:latin typeface="Arial" charset="0"/>
              </a:rPr>
              <a:t> </a:t>
            </a:r>
          </a:p>
          <a:p>
            <a:pPr eaLnBrk="1" hangingPunct="1"/>
            <a:r>
              <a:rPr lang="it-IT" sz="1800">
                <a:latin typeface="Arial" charset="0"/>
              </a:rPr>
              <a:t>Short term visits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400800" y="3016250"/>
            <a:ext cx="2044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1800" b="1" dirty="0" smtClean="0">
                <a:latin typeface="Arial" charset="0"/>
              </a:rPr>
              <a:t>300</a:t>
            </a:r>
            <a:r>
              <a:rPr lang="it-IT" sz="1800" dirty="0" smtClean="0">
                <a:latin typeface="Arial" charset="0"/>
              </a:rPr>
              <a:t> (more)</a:t>
            </a:r>
            <a:endParaRPr lang="it-IT" sz="1800" dirty="0">
              <a:latin typeface="Arial" charset="0"/>
            </a:endParaRPr>
          </a:p>
          <a:p>
            <a:pPr eaLnBrk="1" hangingPunct="1"/>
            <a:r>
              <a:rPr lang="it-IT" sz="1800" dirty="0" smtClean="0">
                <a:latin typeface="Arial" charset="0"/>
              </a:rPr>
              <a:t>Incoming </a:t>
            </a:r>
            <a:r>
              <a:rPr lang="it-IT" sz="1800" dirty="0">
                <a:latin typeface="Arial" charset="0"/>
              </a:rPr>
              <a:t>students</a:t>
            </a:r>
          </a:p>
        </p:txBody>
      </p: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6019800" y="3505200"/>
            <a:ext cx="381000" cy="304800"/>
            <a:chOff x="3936" y="2256"/>
            <a:chExt cx="240" cy="192"/>
          </a:xfrm>
        </p:grpSpPr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3936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936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410200" y="2438400"/>
            <a:ext cx="219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1800" b="1" dirty="0">
                <a:latin typeface="Arial" charset="0"/>
              </a:rPr>
              <a:t>100</a:t>
            </a:r>
          </a:p>
          <a:p>
            <a:pPr eaLnBrk="1" hangingPunct="1"/>
            <a:r>
              <a:rPr lang="it-IT" sz="1800" dirty="0">
                <a:latin typeface="Arial" charset="0"/>
              </a:rPr>
              <a:t>Visiting researchers</a:t>
            </a: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5181600" y="2895600"/>
            <a:ext cx="228600" cy="685800"/>
            <a:chOff x="3344" y="1968"/>
            <a:chExt cx="144" cy="432"/>
          </a:xfrm>
        </p:grpSpPr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V="1">
              <a:off x="3360" y="196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3344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2286000" y="3352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4648200" y="2895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4114800" y="2895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384550" y="2438400"/>
            <a:ext cx="65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1800" b="1">
                <a:latin typeface="Arial" charset="0"/>
              </a:rPr>
              <a:t>95</a:t>
            </a:r>
            <a:r>
              <a:rPr lang="it-IT" sz="1800">
                <a:latin typeface="Arial" charset="0"/>
              </a:rPr>
              <a:t> </a:t>
            </a:r>
          </a:p>
          <a:p>
            <a:pPr eaLnBrk="1" hangingPunct="1"/>
            <a:r>
              <a:rPr lang="it-IT" sz="1800">
                <a:latin typeface="Arial" charset="0"/>
              </a:rPr>
              <a:t>Staff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0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Collaboration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762000" y="1371600"/>
            <a:ext cx="76200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 smtClean="0">
              <a:latin typeface="Arial"/>
              <a:cs typeface="Arial"/>
            </a:endParaRPr>
          </a:p>
          <a:p>
            <a:pPr algn="just"/>
            <a:r>
              <a:rPr lang="en-GB" sz="2000" dirty="0" smtClean="0">
                <a:latin typeface="Arial"/>
                <a:cs typeface="Arial"/>
              </a:rPr>
              <a:t>Over thirty years of collaboration between the 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Moscow State Linguistic University</a:t>
            </a:r>
            <a:r>
              <a:rPr lang="en-GB" sz="2000" dirty="0" smtClean="0">
                <a:latin typeface="Arial"/>
                <a:cs typeface="Arial"/>
              </a:rPr>
              <a:t> and the </a:t>
            </a:r>
            <a:r>
              <a:rPr lang="en-GB" sz="2000" b="1" dirty="0">
                <a:solidFill>
                  <a:srgbClr val="0000FF"/>
                </a:solidFill>
                <a:latin typeface="Arial"/>
                <a:cs typeface="Arial"/>
              </a:rPr>
              <a:t>Section of Russian 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Language of the Department </a:t>
            </a:r>
            <a:r>
              <a:rPr lang="en-GB" sz="2000" b="1" dirty="0">
                <a:solidFill>
                  <a:srgbClr val="0000FF"/>
                </a:solidFill>
                <a:latin typeface="Arial"/>
                <a:cs typeface="Arial"/>
              </a:rPr>
              <a:t>of Legal, Language, Interpreting and Translation 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Studies</a:t>
            </a:r>
            <a:r>
              <a:rPr lang="en-GB" sz="2000" b="1" dirty="0" smtClean="0">
                <a:latin typeface="Arial"/>
                <a:cs typeface="Arial"/>
              </a:rPr>
              <a:t>.</a:t>
            </a:r>
            <a:r>
              <a:rPr lang="en-GB" sz="2000" dirty="0" smtClean="0">
                <a:latin typeface="Arial"/>
                <a:cs typeface="Arial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Exchange of students and teachers of Russian and </a:t>
            </a:r>
            <a:r>
              <a:rPr lang="en-GB" sz="2000" dirty="0">
                <a:latin typeface="Arial"/>
                <a:cs typeface="Arial"/>
              </a:rPr>
              <a:t>I</a:t>
            </a:r>
            <a:r>
              <a:rPr lang="en-GB" sz="2000" dirty="0" smtClean="0">
                <a:latin typeface="Arial"/>
                <a:cs typeface="Arial"/>
              </a:rPr>
              <a:t>talian Languages. Supervisor: </a:t>
            </a:r>
            <a:r>
              <a:rPr lang="en-GB" sz="2000" dirty="0" err="1" smtClean="0">
                <a:latin typeface="Arial"/>
                <a:cs typeface="Arial"/>
              </a:rPr>
              <a:t>Prof.</a:t>
            </a:r>
            <a:r>
              <a:rPr lang="en-GB" sz="2000" dirty="0" smtClean="0">
                <a:latin typeface="Arial"/>
                <a:cs typeface="Arial"/>
              </a:rPr>
              <a:t> Ivan </a:t>
            </a:r>
            <a:r>
              <a:rPr lang="en-GB" sz="2000" dirty="0" err="1" smtClean="0">
                <a:latin typeface="Arial"/>
                <a:cs typeface="Arial"/>
              </a:rPr>
              <a:t>Verc</a:t>
            </a:r>
            <a:r>
              <a:rPr lang="en-GB" sz="2000" dirty="0" smtClean="0">
                <a:latin typeface="Arial"/>
                <a:cs typeface="Arial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en-GB" sz="2000" dirty="0">
              <a:latin typeface="Arial"/>
              <a:cs typeface="Arial"/>
            </a:endParaRPr>
          </a:p>
          <a:p>
            <a:pPr algn="just"/>
            <a:endParaRPr lang="en-GB" sz="2000" dirty="0" smtClean="0">
              <a:latin typeface="Arial"/>
              <a:cs typeface="Arial"/>
            </a:endParaRPr>
          </a:p>
          <a:p>
            <a:pPr algn="just"/>
            <a:r>
              <a:rPr lang="en-GB" sz="2000" dirty="0" smtClean="0">
                <a:latin typeface="Arial"/>
                <a:cs typeface="Arial"/>
              </a:rPr>
              <a:t>Collaboration </a:t>
            </a:r>
            <a:r>
              <a:rPr lang="en-GB" sz="2000" dirty="0">
                <a:latin typeface="Arial"/>
                <a:cs typeface="Arial"/>
              </a:rPr>
              <a:t>between the </a:t>
            </a:r>
            <a:r>
              <a:rPr lang="it-IT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University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lang="it-IT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Ingeneering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it-IT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Economics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 of St. Petersburg– </a:t>
            </a:r>
            <a:r>
              <a:rPr lang="it-IT" sz="2000" b="1" dirty="0">
                <a:solidFill>
                  <a:srgbClr val="0000FF"/>
                </a:solidFill>
                <a:latin typeface="Arial"/>
                <a:cs typeface="Arial"/>
              </a:rPr>
              <a:t>ENGECON</a:t>
            </a:r>
            <a:r>
              <a:rPr lang="it-IT" sz="20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and the</a:t>
            </a:r>
            <a:r>
              <a:rPr lang="it-IT" sz="2000" b="1" dirty="0" smtClean="0">
                <a:latin typeface="Arial"/>
                <a:cs typeface="Arial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Department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 of </a:t>
            </a:r>
            <a:r>
              <a:rPr lang="it-IT" sz="2000" b="1" dirty="0">
                <a:solidFill>
                  <a:srgbClr val="0000FF"/>
                </a:solidFill>
                <a:latin typeface="Arial"/>
                <a:cs typeface="Arial"/>
              </a:rPr>
              <a:t>Scienze Economiche Aziendali, Matematiche e 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Statistiche</a:t>
            </a:r>
            <a:r>
              <a:rPr lang="it-IT" sz="2000" b="1" dirty="0" smtClean="0">
                <a:latin typeface="Arial"/>
                <a:cs typeface="Arial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Exchange </a:t>
            </a:r>
            <a:r>
              <a:rPr lang="en-GB" sz="2000" dirty="0">
                <a:latin typeface="Arial"/>
                <a:cs typeface="Arial"/>
              </a:rPr>
              <a:t>of students and teachers </a:t>
            </a:r>
            <a:r>
              <a:rPr lang="en-GB" sz="2000" dirty="0" smtClean="0">
                <a:latin typeface="Arial"/>
                <a:cs typeface="Arial"/>
              </a:rPr>
              <a:t>in the field of Economics </a:t>
            </a:r>
            <a:r>
              <a:rPr lang="en-GB" sz="2000" dirty="0">
                <a:latin typeface="Arial"/>
                <a:cs typeface="Arial"/>
              </a:rPr>
              <a:t>Supervisor: </a:t>
            </a:r>
            <a:r>
              <a:rPr lang="en-GB" sz="2000" dirty="0" err="1" smtClean="0">
                <a:latin typeface="Arial"/>
                <a:cs typeface="Arial"/>
              </a:rPr>
              <a:t>Gianluigi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err="1" smtClean="0">
                <a:latin typeface="Arial"/>
                <a:cs typeface="Arial"/>
              </a:rPr>
              <a:t>Gallenti</a:t>
            </a:r>
            <a:r>
              <a:rPr lang="en-GB" sz="2000" dirty="0" smtClean="0">
                <a:latin typeface="Arial"/>
                <a:cs typeface="Arial"/>
              </a:rPr>
              <a:t>.</a:t>
            </a:r>
            <a:endParaRPr lang="en-GB" sz="2000" dirty="0">
              <a:latin typeface="Arial"/>
              <a:cs typeface="Arial"/>
            </a:endParaRPr>
          </a:p>
          <a:p>
            <a:pPr algn="just"/>
            <a:endParaRPr lang="en-GB" sz="2000" dirty="0" smtClean="0">
              <a:latin typeface="Arial"/>
              <a:cs typeface="Arial"/>
            </a:endParaRPr>
          </a:p>
          <a:p>
            <a:pPr algn="just">
              <a:spcBef>
                <a:spcPts val="600"/>
              </a:spcBef>
            </a:pPr>
            <a:endParaRPr lang="en-GB" sz="2000" dirty="0">
              <a:latin typeface="Arial"/>
              <a:cs typeface="Arial"/>
            </a:endParaRPr>
          </a:p>
          <a:p>
            <a:pPr algn="just">
              <a:spcBef>
                <a:spcPts val="600"/>
              </a:spcBef>
            </a:pPr>
            <a:endParaRPr lang="en-GB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15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Collaboration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762000" y="1371600"/>
            <a:ext cx="7620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 smtClean="0">
              <a:latin typeface="Arial"/>
              <a:cs typeface="Arial"/>
            </a:endParaRPr>
          </a:p>
          <a:p>
            <a:pPr algn="just"/>
            <a:r>
              <a:rPr lang="en-GB" sz="2000" dirty="0" smtClean="0">
                <a:latin typeface="Arial"/>
                <a:cs typeface="Arial"/>
              </a:rPr>
              <a:t>Collaboration between the 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Moscow State University for International Relations (MGIMO)</a:t>
            </a:r>
            <a:r>
              <a:rPr lang="en-GB" sz="2000" dirty="0" smtClean="0">
                <a:latin typeface="Arial"/>
                <a:cs typeface="Arial"/>
              </a:rPr>
              <a:t> and the 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Master Degree in International and Diplomatic Sciences </a:t>
            </a:r>
            <a:r>
              <a:rPr lang="en-GB" sz="2000" dirty="0" smtClean="0">
                <a:latin typeface="Arial"/>
                <a:cs typeface="Arial"/>
              </a:rPr>
              <a:t>(</a:t>
            </a:r>
            <a:r>
              <a:rPr lang="en-GB" sz="2000" dirty="0" err="1" smtClean="0">
                <a:latin typeface="Arial"/>
                <a:cs typeface="Arial"/>
              </a:rPr>
              <a:t>Gorizia</a:t>
            </a:r>
            <a:r>
              <a:rPr lang="en-GB" sz="2000" dirty="0" smtClean="0">
                <a:latin typeface="Arial"/>
                <a:cs typeface="Arial"/>
              </a:rPr>
              <a:t>). </a:t>
            </a:r>
          </a:p>
          <a:p>
            <a:pPr algn="just"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Exchange of students and teachers. </a:t>
            </a:r>
          </a:p>
          <a:p>
            <a:pPr algn="just">
              <a:spcBef>
                <a:spcPts val="0"/>
              </a:spcBef>
            </a:pPr>
            <a:r>
              <a:rPr lang="en-GB" sz="2000" dirty="0" smtClean="0">
                <a:latin typeface="Arial"/>
                <a:cs typeface="Arial"/>
              </a:rPr>
              <a:t>Supervisor: </a:t>
            </a:r>
            <a:r>
              <a:rPr lang="en-GB" sz="2000" dirty="0" err="1" smtClean="0">
                <a:latin typeface="Arial"/>
                <a:cs typeface="Arial"/>
              </a:rPr>
              <a:t>Prof.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err="1" smtClean="0">
                <a:latin typeface="Arial"/>
                <a:cs typeface="Arial"/>
              </a:rPr>
              <a:t>Piergiorgio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err="1" smtClean="0">
                <a:latin typeface="Arial"/>
                <a:cs typeface="Arial"/>
              </a:rPr>
              <a:t>Gabassi</a:t>
            </a:r>
            <a:r>
              <a:rPr lang="en-GB" sz="2000" dirty="0" smtClean="0">
                <a:latin typeface="Arial"/>
                <a:cs typeface="Arial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en-GB" sz="2000" dirty="0" smtClean="0">
              <a:latin typeface="Arial"/>
              <a:cs typeface="Arial"/>
            </a:endParaRPr>
          </a:p>
          <a:p>
            <a:pPr algn="just"/>
            <a:endParaRPr lang="en-GB" sz="2000" dirty="0" smtClean="0">
              <a:latin typeface="Arial"/>
              <a:cs typeface="Arial"/>
            </a:endParaRPr>
          </a:p>
          <a:p>
            <a:pPr algn="just"/>
            <a:r>
              <a:rPr lang="en-GB" sz="2000" dirty="0" smtClean="0">
                <a:latin typeface="Arial"/>
                <a:cs typeface="Arial"/>
              </a:rPr>
              <a:t>Collaboration between the 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Academy of Science - International Institute for Earthquake Prediction Theory (IIEP)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and the 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Department of Mathematics and Geosciences </a:t>
            </a:r>
            <a:r>
              <a:rPr lang="en-GB" sz="2000" dirty="0" smtClean="0">
                <a:latin typeface="Arial"/>
                <a:cs typeface="Arial"/>
              </a:rPr>
              <a:t>in the field of </a:t>
            </a:r>
            <a:r>
              <a:rPr lang="en-GB" sz="2000" dirty="0" err="1" smtClean="0">
                <a:latin typeface="Arial"/>
                <a:cs typeface="Arial"/>
              </a:rPr>
              <a:t>geophysiscs</a:t>
            </a:r>
            <a:r>
              <a:rPr lang="en-GB" sz="2000" dirty="0" smtClean="0">
                <a:latin typeface="Arial"/>
                <a:cs typeface="Arial"/>
              </a:rPr>
              <a:t> and earthquake prediction</a:t>
            </a:r>
            <a:r>
              <a:rPr lang="en-GB" sz="2000" dirty="0" smtClean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Exchange of researchers.</a:t>
            </a:r>
          </a:p>
          <a:p>
            <a:pPr algn="just"/>
            <a:r>
              <a:rPr lang="en-GB" sz="2000" dirty="0" smtClean="0">
                <a:latin typeface="Arial"/>
                <a:cs typeface="Arial"/>
              </a:rPr>
              <a:t>Supervisor: </a:t>
            </a:r>
            <a:r>
              <a:rPr lang="en-GB" sz="2000" dirty="0" err="1" smtClean="0">
                <a:latin typeface="Arial"/>
                <a:cs typeface="Arial"/>
              </a:rPr>
              <a:t>Prof.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err="1" smtClean="0">
                <a:latin typeface="Arial"/>
                <a:cs typeface="Arial"/>
              </a:rPr>
              <a:t>Giuliano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err="1" smtClean="0">
                <a:latin typeface="Arial"/>
                <a:cs typeface="Arial"/>
              </a:rPr>
              <a:t>Panza</a:t>
            </a:r>
            <a:r>
              <a:rPr lang="en-GB" sz="2000" dirty="0" smtClean="0">
                <a:latin typeface="Arial"/>
                <a:cs typeface="Arial"/>
              </a:rPr>
              <a:t>.</a:t>
            </a:r>
            <a:endParaRPr lang="it-IT" sz="2000" dirty="0" smtClean="0">
              <a:latin typeface="Arial"/>
              <a:cs typeface="Arial"/>
            </a:endParaRPr>
          </a:p>
          <a:p>
            <a:pPr algn="just">
              <a:spcBef>
                <a:spcPts val="600"/>
              </a:spcBef>
            </a:pPr>
            <a:endParaRPr lang="en-GB" sz="2000" dirty="0">
              <a:latin typeface="Arial"/>
              <a:cs typeface="Arial"/>
            </a:endParaRPr>
          </a:p>
          <a:p>
            <a:pPr algn="just">
              <a:spcBef>
                <a:spcPts val="600"/>
              </a:spcBef>
            </a:pPr>
            <a:endParaRPr lang="en-GB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11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Collaboration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762000" y="1295400"/>
            <a:ext cx="7620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 smtClean="0"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GB" sz="2000" dirty="0" smtClean="0">
                <a:latin typeface="Arial"/>
                <a:cs typeface="Arial"/>
              </a:rPr>
              <a:t>Collaboration between the 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Academy </a:t>
            </a:r>
            <a:r>
              <a:rPr lang="en-GB" sz="2000" b="1" dirty="0">
                <a:solidFill>
                  <a:srgbClr val="0000FF"/>
                </a:solidFill>
                <a:latin typeface="Arial"/>
                <a:cs typeface="Arial"/>
              </a:rPr>
              <a:t>of Sciences di Novosibirsk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and the 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Department of Life Sciences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in the field of botanical biodiversity.</a:t>
            </a:r>
          </a:p>
          <a:p>
            <a:pPr algn="just"/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Scientific collaboration and exchange of researchers</a:t>
            </a: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GB" sz="2000" dirty="0">
                <a:latin typeface="Arial"/>
                <a:cs typeface="Arial"/>
              </a:rPr>
              <a:t>Supervisor: </a:t>
            </a:r>
            <a:r>
              <a:rPr lang="en-GB" sz="2000" dirty="0" err="1" smtClean="0">
                <a:latin typeface="Arial"/>
                <a:cs typeface="Arial"/>
              </a:rPr>
              <a:t>Prof</a:t>
            </a:r>
            <a:r>
              <a:rPr lang="en-GB" sz="2000" dirty="0" err="1">
                <a:latin typeface="Arial"/>
                <a:cs typeface="Arial"/>
              </a:rPr>
              <a:t>.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Pierluigi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Nimis</a:t>
            </a:r>
            <a:r>
              <a:rPr lang="en-GB" sz="2000" dirty="0">
                <a:latin typeface="Arial"/>
                <a:cs typeface="Arial"/>
              </a:rPr>
              <a:t>. </a:t>
            </a:r>
          </a:p>
          <a:p>
            <a:pPr algn="just"/>
            <a:endParaRPr lang="en-GB" sz="20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algn="just"/>
            <a:endParaRPr lang="en-GB" sz="20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GB" sz="2000" dirty="0">
                <a:latin typeface="Arial"/>
                <a:cs typeface="Arial"/>
              </a:rPr>
              <a:t>Collaboration between the </a:t>
            </a:r>
            <a:r>
              <a:rPr lang="en-GB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Shemyakin</a:t>
            </a:r>
            <a:r>
              <a:rPr lang="en-GB" sz="2000" b="1" dirty="0" err="1">
                <a:solidFill>
                  <a:srgbClr val="0000FF"/>
                </a:solidFill>
                <a:latin typeface="Arial"/>
                <a:cs typeface="Arial"/>
              </a:rPr>
              <a:t>-Ovchinnikov</a:t>
            </a:r>
            <a:r>
              <a:rPr lang="en-GB" sz="2000" b="1" dirty="0">
                <a:solidFill>
                  <a:srgbClr val="0000FF"/>
                </a:solidFill>
                <a:latin typeface="Arial"/>
                <a:cs typeface="Arial"/>
              </a:rPr>
              <a:t> Institute of Bioorganic Chemistry, Russian Academy of Sciences, Moscow,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Institute </a:t>
            </a:r>
            <a:r>
              <a:rPr lang="en-GB" sz="2000" b="1" dirty="0">
                <a:solidFill>
                  <a:srgbClr val="0000FF"/>
                </a:solidFill>
                <a:latin typeface="Arial"/>
                <a:cs typeface="Arial"/>
              </a:rPr>
              <a:t>for Experimental Medicine 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lang="en-GB" sz="2000" b="1" dirty="0">
                <a:solidFill>
                  <a:srgbClr val="0000FF"/>
                </a:solidFill>
                <a:latin typeface="Arial"/>
                <a:cs typeface="Arial"/>
              </a:rPr>
              <a:t>St. Petersburg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and the </a:t>
            </a:r>
            <a:r>
              <a:rPr lang="en-GB" sz="2000" b="1" dirty="0">
                <a:solidFill>
                  <a:srgbClr val="0000FF"/>
                </a:solidFill>
                <a:latin typeface="Arial"/>
                <a:cs typeface="Arial"/>
              </a:rPr>
              <a:t>Department of Life Sciences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in the field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of immunology.</a:t>
            </a:r>
          </a:p>
          <a:p>
            <a:pPr algn="just"/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Scientific collaboration and exchange of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researchers.</a:t>
            </a:r>
            <a:endParaRPr lang="en-GB" sz="20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algn="just"/>
            <a:r>
              <a:rPr lang="en-GB" sz="2000" dirty="0">
                <a:latin typeface="Arial"/>
                <a:cs typeface="Arial"/>
              </a:rPr>
              <a:t>Supervisor: </a:t>
            </a:r>
            <a:r>
              <a:rPr lang="en-GB" sz="20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prof. Alessandro 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cs typeface="Arial"/>
              </a:rPr>
              <a:t>Tossi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en-GB" sz="2000" dirty="0" smtClean="0">
              <a:latin typeface="Arial"/>
              <a:cs typeface="Arial"/>
            </a:endParaRPr>
          </a:p>
          <a:p>
            <a:pPr algn="just">
              <a:spcBef>
                <a:spcPts val="600"/>
              </a:spcBef>
            </a:pPr>
            <a:endParaRPr lang="en-GB" sz="2000" dirty="0">
              <a:latin typeface="Arial"/>
              <a:cs typeface="Arial"/>
            </a:endParaRPr>
          </a:p>
          <a:p>
            <a:pPr algn="just">
              <a:spcBef>
                <a:spcPts val="600"/>
              </a:spcBef>
            </a:pPr>
            <a:endParaRPr lang="en-GB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21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attention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56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UNIVERSITA'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17" y="1381125"/>
            <a:ext cx="3262073" cy="221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3"/>
          <p:cNvSpPr txBox="1">
            <a:spLocks noChangeArrowheads="1"/>
          </p:cNvSpPr>
          <p:nvPr/>
        </p:nvSpPr>
        <p:spPr bwMode="auto">
          <a:xfrm>
            <a:off x="5219700" y="6092825"/>
            <a:ext cx="392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2066" name="Picture 18" descr="trie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6" y="1381125"/>
            <a:ext cx="19859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o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etaPlusBold" charset="0"/>
              </a:rPr>
              <a:t>Trieste: A journey into the sea of knowledge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3487" y="4822345"/>
            <a:ext cx="5185314" cy="1727680"/>
          </a:xfrm>
        </p:spPr>
        <p:txBody>
          <a:bodyPr>
            <a:normAutofit fontScale="70000" lnSpcReduction="20000"/>
          </a:bodyPr>
          <a:lstStyle/>
          <a:p>
            <a:pPr marL="184150" indent="-157163" algn="just">
              <a:defRPr/>
            </a:pPr>
            <a:r>
              <a:rPr lang="en-US" dirty="0" smtClean="0"/>
              <a:t>In 1924 the School of Commerce, set up in </a:t>
            </a:r>
            <a:r>
              <a:rPr lang="en-US" b="1" dirty="0" smtClean="0"/>
              <a:t>1877</a:t>
            </a:r>
            <a:r>
              <a:rPr lang="en-US" dirty="0" smtClean="0"/>
              <a:t> by Baron Pasquale </a:t>
            </a:r>
            <a:r>
              <a:rPr lang="en-US" dirty="0" err="1" smtClean="0"/>
              <a:t>Revoltella</a:t>
            </a:r>
            <a:r>
              <a:rPr lang="en-US" dirty="0" smtClean="0"/>
              <a:t>, was granted the title of Royal University of Economics and Business Studies of Trieste.</a:t>
            </a:r>
          </a:p>
          <a:p>
            <a:pPr marL="184150" indent="-157163" algn="just">
              <a:defRPr/>
            </a:pPr>
            <a:r>
              <a:rPr lang="en-US" dirty="0" smtClean="0"/>
              <a:t>In </a:t>
            </a:r>
            <a:r>
              <a:rPr lang="en-US" b="1" dirty="0" smtClean="0"/>
              <a:t>1938</a:t>
            </a:r>
            <a:r>
              <a:rPr lang="en-US" dirty="0" smtClean="0"/>
              <a:t> the name of the University was changed to “</a:t>
            </a:r>
            <a:r>
              <a:rPr lang="en-US" dirty="0" err="1" smtClean="0"/>
              <a:t>Regia</a:t>
            </a:r>
            <a:r>
              <a:rPr lang="en-US" dirty="0" smtClean="0"/>
              <a:t> Università degli Studi” (Royal University of Trieste)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Picture 53" descr="barcola_miram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77" y="1381125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25" y="3649056"/>
            <a:ext cx="2859763" cy="29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7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30213" y="2328863"/>
            <a:ext cx="87137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it-IT" sz="2500">
              <a:solidFill>
                <a:srgbClr val="4A647D"/>
              </a:solidFill>
              <a:latin typeface="MetaPlus-Roman" charset="0"/>
            </a:endParaRPr>
          </a:p>
          <a:p>
            <a:endParaRPr lang="it-IT" sz="2500" b="1">
              <a:latin typeface="Calibri" charset="0"/>
            </a:endParaRPr>
          </a:p>
          <a:p>
            <a:pPr algn="r" eaLnBrk="0" hangingPunct="0">
              <a:spcBef>
                <a:spcPct val="50000"/>
              </a:spcBef>
            </a:pPr>
            <a:endParaRPr lang="it-IT" sz="2500" b="1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0213" y="1371600"/>
            <a:ext cx="8256587" cy="5105400"/>
            <a:chOff x="179512" y="1700808"/>
            <a:chExt cx="8964488" cy="5040560"/>
          </a:xfrm>
        </p:grpSpPr>
        <p:pic>
          <p:nvPicPr>
            <p:cNvPr id="12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735" y="1916832"/>
              <a:ext cx="366426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1075" y="4429274"/>
              <a:ext cx="3465421" cy="231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8"/>
            <p:cNvGrpSpPr/>
            <p:nvPr/>
          </p:nvGrpSpPr>
          <p:grpSpPr>
            <a:xfrm>
              <a:off x="2987824" y="4241570"/>
              <a:ext cx="3024336" cy="2283774"/>
              <a:chOff x="2987824" y="2204864"/>
              <a:chExt cx="3024336" cy="2283774"/>
            </a:xfrm>
          </p:grpSpPr>
          <p:pic>
            <p:nvPicPr>
              <p:cNvPr id="20" name="Picture 2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2204864"/>
                <a:ext cx="3015977" cy="2283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4800" y="2204864"/>
                <a:ext cx="887360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19"/>
            <p:cNvGrpSpPr/>
            <p:nvPr/>
          </p:nvGrpSpPr>
          <p:grpSpPr>
            <a:xfrm>
              <a:off x="179512" y="1700808"/>
              <a:ext cx="3670691" cy="2024167"/>
              <a:chOff x="4644008" y="4509120"/>
              <a:chExt cx="3670691" cy="2024167"/>
            </a:xfrm>
          </p:grpSpPr>
          <p:pic>
            <p:nvPicPr>
              <p:cNvPr id="18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8" y="4509120"/>
                <a:ext cx="3670691" cy="2024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20" y="4509120"/>
                <a:ext cx="839495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884040"/>
              <a:ext cx="264795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844825"/>
              <a:ext cx="2849258" cy="2824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Network of scientific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4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6006473" y="3297532"/>
            <a:ext cx="28084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 30 researchers every 1,000 active citizens </a:t>
            </a:r>
            <a:r>
              <a:rPr lang="en-GB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GB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8.1 in USA, 9.1 in Japan, 5.7 in Europe)</a:t>
            </a:r>
          </a:p>
        </p:txBody>
      </p:sp>
      <p:sp>
        <p:nvSpPr>
          <p:cNvPr id="7183" name="Tito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MetaPlusBold" charset="0"/>
              </a:rPr>
              <a:t>Trieste System</a:t>
            </a:r>
            <a:endParaRPr lang="en-US" dirty="0" smtClean="0">
              <a:latin typeface="MetaPlusBold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465671" y="1248584"/>
            <a:ext cx="7315200" cy="3430488"/>
            <a:chOff x="430213" y="2234952"/>
            <a:chExt cx="8713787" cy="3786336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430213" y="2328863"/>
              <a:ext cx="8713787" cy="15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it-IT" sz="2400" dirty="0">
                <a:solidFill>
                  <a:srgbClr val="4A647D"/>
                </a:solidFill>
                <a:latin typeface="MetaPlus-Roman" charset="0"/>
              </a:endParaRPr>
            </a:p>
            <a:p>
              <a:endParaRPr lang="it-IT" sz="2400" b="1" dirty="0">
                <a:latin typeface="Calibri" charset="0"/>
              </a:endParaRPr>
            </a:p>
            <a:p>
              <a:pPr algn="r" eaLnBrk="0" hangingPunct="0">
                <a:spcBef>
                  <a:spcPct val="50000"/>
                </a:spcBef>
              </a:pPr>
              <a:endParaRPr lang="it-IT" sz="2400" b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1619672" y="4899248"/>
              <a:ext cx="1219201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it-IT" b="1" dirty="0">
                  <a:latin typeface="Arial" charset="0"/>
                </a:rPr>
                <a:t>Area</a:t>
              </a:r>
            </a:p>
            <a:p>
              <a:pPr algn="ctr" eaLnBrk="1" hangingPunct="1"/>
              <a:r>
                <a:rPr lang="it-IT" b="1" dirty="0">
                  <a:latin typeface="Arial" charset="0"/>
                </a:rPr>
                <a:t>Science Park</a:t>
              </a:r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6804648" y="4560193"/>
              <a:ext cx="1219201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it-IT" b="1" dirty="0">
                  <a:latin typeface="Arial" charset="0"/>
                </a:rPr>
                <a:t>ISMAR-CNR</a:t>
              </a:r>
            </a:p>
            <a:p>
              <a:pPr algn="ctr" eaLnBrk="1" hangingPunct="1"/>
              <a:r>
                <a:rPr lang="it-IT" sz="700" b="1" dirty="0" smtClean="0">
                  <a:latin typeface="Arial" charset="0"/>
                </a:rPr>
                <a:t>Marine Science</a:t>
              </a:r>
              <a:endParaRPr lang="it-IT" sz="700" b="1" dirty="0">
                <a:latin typeface="Arial" charset="0"/>
              </a:endParaRP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1043608" y="4035152"/>
              <a:ext cx="1219201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it-IT" b="1" dirty="0">
                  <a:latin typeface="Arial" charset="0"/>
                </a:rPr>
                <a:t>Elettra</a:t>
              </a:r>
            </a:p>
            <a:p>
              <a:pPr algn="ctr" eaLnBrk="1" hangingPunct="1"/>
              <a:r>
                <a:rPr lang="it-IT" b="1" dirty="0">
                  <a:latin typeface="Arial" charset="0"/>
                </a:rPr>
                <a:t>Synchrotron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1475656" y="3171056"/>
              <a:ext cx="1219201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 smtClean="0">
                  <a:latin typeface="Arial" charset="0"/>
                </a:rPr>
                <a:t>ICGEB</a:t>
              </a:r>
              <a:endParaRPr lang="it-IT" b="1" dirty="0">
                <a:latin typeface="Arial" charset="0"/>
              </a:endParaRPr>
            </a:p>
            <a:p>
              <a:pPr algn="ctr"/>
              <a:r>
                <a:rPr lang="it-IT" sz="700" b="1" dirty="0">
                  <a:latin typeface="Arial" charset="0"/>
                </a:rPr>
                <a:t>International Centre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For Genetics and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Biotechnology</a:t>
              </a: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3707904" y="2234952"/>
              <a:ext cx="1219201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>
                  <a:latin typeface="Arial" charset="0"/>
                </a:rPr>
                <a:t>TWAS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Thirld </a:t>
              </a:r>
              <a:r>
                <a:rPr lang="it-IT" sz="700" b="1" dirty="0" smtClean="0">
                  <a:latin typeface="Arial" charset="0"/>
                </a:rPr>
                <a:t>World</a:t>
              </a:r>
              <a:endParaRPr lang="it-IT" sz="700" b="1" dirty="0">
                <a:latin typeface="Arial" charset="0"/>
              </a:endParaRPr>
            </a:p>
            <a:p>
              <a:pPr algn="ctr"/>
              <a:r>
                <a:rPr lang="it-IT" sz="700" b="1" dirty="0">
                  <a:latin typeface="Arial" charset="0"/>
                </a:rPr>
                <a:t>Academy of Science</a:t>
              </a: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5076056" y="2378968"/>
              <a:ext cx="1219201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>
                  <a:latin typeface="Arial" charset="0"/>
                </a:rPr>
                <a:t>ICTP</a:t>
              </a:r>
            </a:p>
            <a:p>
              <a:pPr algn="ctr"/>
              <a:r>
                <a:rPr lang="it-IT" sz="700" b="1">
                  <a:latin typeface="Arial" charset="0"/>
                </a:rPr>
                <a:t>International Centre</a:t>
              </a:r>
            </a:p>
            <a:p>
              <a:pPr algn="ctr"/>
              <a:r>
                <a:rPr lang="it-IT" sz="700" b="1">
                  <a:latin typeface="Arial" charset="0"/>
                </a:rPr>
                <a:t>For Theoretical </a:t>
              </a:r>
            </a:p>
            <a:p>
              <a:pPr algn="ctr"/>
              <a:r>
                <a:rPr lang="it-IT" sz="700" b="1">
                  <a:latin typeface="Arial" charset="0"/>
                </a:rPr>
                <a:t>Physics</a:t>
              </a:r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6228184" y="2883024"/>
              <a:ext cx="1219201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>
                  <a:latin typeface="Arial" charset="0"/>
                </a:rPr>
                <a:t>ICS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International Centre 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For Science and 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High Technology</a:t>
              </a:r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5724128" y="5115272"/>
              <a:ext cx="1219201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 smtClean="0">
                  <a:latin typeface="Arial" charset="0"/>
                </a:rPr>
                <a:t>INAF</a:t>
              </a:r>
              <a:endParaRPr lang="it-IT" b="1" dirty="0">
                <a:latin typeface="Arial" charset="0"/>
              </a:endParaRPr>
            </a:p>
            <a:p>
              <a:pPr algn="ctr"/>
              <a:r>
                <a:rPr lang="it-IT" sz="700" b="1" dirty="0" smtClean="0">
                  <a:latin typeface="Arial" charset="0"/>
                </a:rPr>
                <a:t>Astrophysics</a:t>
              </a:r>
            </a:p>
            <a:p>
              <a:pPr algn="ctr"/>
              <a:r>
                <a:rPr lang="it-IT" sz="700" b="1" dirty="0" smtClean="0">
                  <a:latin typeface="Arial" charset="0"/>
                </a:rPr>
                <a:t>Astronomy</a:t>
              </a:r>
              <a:endParaRPr lang="it-IT" sz="700" b="1" dirty="0">
                <a:latin typeface="Arial" charset="0"/>
              </a:endParaRPr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7020272" y="3675112"/>
              <a:ext cx="1219201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>
                  <a:latin typeface="Arial" charset="0"/>
                </a:rPr>
                <a:t>OGS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National Institute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For Oceanography and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Exp. Geophysics</a:t>
              </a: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3203848" y="3747120"/>
              <a:ext cx="1368426" cy="990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sz="1600" b="1" dirty="0">
                  <a:latin typeface="Arial" charset="0"/>
                </a:rPr>
                <a:t>Trieste</a:t>
              </a:r>
            </a:p>
            <a:p>
              <a:pPr algn="ctr"/>
              <a:r>
                <a:rPr lang="it-IT" sz="1600" b="1" dirty="0">
                  <a:latin typeface="Arial" charset="0"/>
                </a:rPr>
                <a:t>University</a:t>
              </a:r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4860032" y="3747120"/>
              <a:ext cx="1296144" cy="10081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sz="1600" b="1" dirty="0" smtClean="0">
                  <a:latin typeface="Arial" charset="0"/>
                </a:rPr>
                <a:t>SISSA</a:t>
              </a:r>
              <a:endParaRPr lang="it-IT" sz="1600" b="1" dirty="0">
                <a:latin typeface="Arial" charset="0"/>
              </a:endParaRP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4355976" y="5259288"/>
              <a:ext cx="1219200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 smtClean="0">
                  <a:latin typeface="Arial" charset="0"/>
                </a:rPr>
                <a:t>INFN</a:t>
              </a:r>
              <a:endParaRPr lang="it-IT" sz="700" b="1" dirty="0" smtClean="0">
                <a:latin typeface="Arial" charset="0"/>
              </a:endParaRPr>
            </a:p>
            <a:p>
              <a:pPr algn="ctr"/>
              <a:r>
                <a:rPr lang="it-IT" sz="700" b="1" dirty="0" smtClean="0">
                  <a:latin typeface="Arial" charset="0"/>
                </a:rPr>
                <a:t>Nuclear Physics</a:t>
              </a:r>
              <a:endParaRPr lang="it-IT" sz="700" b="1" dirty="0">
                <a:latin typeface="Arial" charset="0"/>
              </a:endParaRPr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>
              <a:off x="2483768" y="2594992"/>
              <a:ext cx="1219200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 smtClean="0">
                  <a:latin typeface="Arial" charset="0"/>
                </a:rPr>
                <a:t>CBM</a:t>
              </a:r>
              <a:endParaRPr lang="it-IT" b="1" dirty="0">
                <a:latin typeface="Arial" charset="0"/>
              </a:endParaRPr>
            </a:p>
            <a:p>
              <a:pPr algn="ctr"/>
              <a:r>
                <a:rPr lang="it-IT" sz="700" b="1" dirty="0" smtClean="0">
                  <a:latin typeface="Arial" charset="0"/>
                </a:rPr>
                <a:t>Molecular Medicine</a:t>
              </a:r>
              <a:endParaRPr lang="it-IT" sz="700" b="1" dirty="0">
                <a:latin typeface="Arial" charset="0"/>
              </a:endParaRPr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2987824" y="5259288"/>
              <a:ext cx="1219200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 smtClean="0">
                  <a:latin typeface="Arial" charset="0"/>
                </a:rPr>
                <a:t>TASC</a:t>
              </a:r>
              <a:endParaRPr lang="it-IT" b="1" dirty="0">
                <a:latin typeface="Arial" charset="0"/>
              </a:endParaRPr>
            </a:p>
            <a:p>
              <a:pPr algn="ctr"/>
              <a:r>
                <a:rPr lang="it-IT" sz="700" b="1" dirty="0" smtClean="0">
                  <a:latin typeface="Arial" charset="0"/>
                </a:rPr>
                <a:t>Surface Physics</a:t>
              </a:r>
              <a:endParaRPr lang="it-IT" sz="700" b="1" dirty="0">
                <a:latin typeface="Arial" charset="0"/>
              </a:endParaRPr>
            </a:p>
          </p:txBody>
        </p:sp>
      </p:grpSp>
      <p:pic>
        <p:nvPicPr>
          <p:cNvPr id="35" name="Immagine 6" descr="banner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3044" y="1260836"/>
            <a:ext cx="3014221" cy="11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438684" y="4987143"/>
            <a:ext cx="8142515" cy="1641658"/>
            <a:chOff x="611560" y="3645024"/>
            <a:chExt cx="8784976" cy="2190437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403648" y="5373216"/>
              <a:ext cx="6912768" cy="0"/>
            </a:xfrm>
            <a:prstGeom prst="line">
              <a:avLst/>
            </a:prstGeom>
            <a:solidFill>
              <a:schemeClr val="accent1"/>
            </a:solidFill>
            <a:ln w="152400" cap="rnd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cxnSp>
        <p:sp>
          <p:nvSpPr>
            <p:cNvPr id="38" name="Rectangle 37"/>
            <p:cNvSpPr/>
            <p:nvPr/>
          </p:nvSpPr>
          <p:spPr>
            <a:xfrm>
              <a:off x="611560" y="3789040"/>
              <a:ext cx="329411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3600000"/>
                </a:camera>
                <a:lightRig rig="threePt" dir="t"/>
              </a:scene3d>
            </a:bodyPr>
            <a:lstStyle/>
            <a:p>
              <a:r>
                <a:rPr lang="it-IT" dirty="0" smtClean="0">
                  <a:latin typeface="Arial" pitchFamily="34" charset="0"/>
                  <a:cs typeface="Arial" pitchFamily="34" charset="0"/>
                </a:rPr>
                <a:t>1841 </a:t>
              </a:r>
            </a:p>
            <a:p>
              <a:r>
                <a:rPr lang="it-IT" dirty="0" smtClean="0">
                  <a:latin typeface="Arial" pitchFamily="34" charset="0"/>
                  <a:cs typeface="Arial" pitchFamily="34" charset="0"/>
                </a:rPr>
                <a:t>Osservatorio Marittimo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43808" y="3645024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3600000"/>
                </a:camera>
                <a:lightRig rig="threePt" dir="t"/>
              </a:scene3d>
            </a:bodyPr>
            <a:lstStyle/>
            <a:p>
              <a:r>
                <a:rPr lang="it-IT" dirty="0" smtClean="0">
                  <a:latin typeface="Arial" pitchFamily="34" charset="0"/>
                  <a:cs typeface="Arial" pitchFamily="34" charset="0"/>
                </a:rPr>
                <a:t>1898	</a:t>
              </a:r>
            </a:p>
            <a:p>
              <a:r>
                <a:rPr lang="it-IT" dirty="0" smtClean="0">
                  <a:latin typeface="Arial" pitchFamily="34" charset="0"/>
                  <a:cs typeface="Arial" pitchFamily="34" charset="0"/>
                </a:rPr>
                <a:t>Osservatorio Astronomico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74232" y="4078813"/>
              <a:ext cx="2358008" cy="276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3600000"/>
                </a:camera>
                <a:lightRig rig="threePt" dir="t"/>
              </a:scene3d>
            </a:bodyPr>
            <a:lstStyle/>
            <a:p>
              <a:r>
                <a:rPr lang="it-IT" dirty="0" smtClean="0">
                  <a:latin typeface="Arial" pitchFamily="34" charset="0"/>
                  <a:cs typeface="Arial" pitchFamily="34" charset="0"/>
                </a:rPr>
                <a:t>1924-1938 Università	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78760" y="4581128"/>
              <a:ext cx="1629544" cy="276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3600000"/>
                </a:camera>
                <a:lightRig rig="threePt" dir="t"/>
              </a:scene3d>
            </a:bodyPr>
            <a:lstStyle/>
            <a:p>
              <a:r>
                <a:rPr lang="it-IT" dirty="0" smtClean="0">
                  <a:latin typeface="Arial" pitchFamily="34" charset="0"/>
                  <a:cs typeface="Arial" pitchFamily="34" charset="0"/>
                </a:rPr>
                <a:t>1964 ICTP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2200" y="4499828"/>
              <a:ext cx="1512168" cy="276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3600000"/>
                </a:camera>
                <a:lightRig rig="threePt" dir="t"/>
              </a:scene3d>
            </a:bodyPr>
            <a:lstStyle/>
            <a:p>
              <a:r>
                <a:rPr lang="it-IT" dirty="0" smtClean="0">
                  <a:latin typeface="Arial" pitchFamily="34" charset="0"/>
                  <a:cs typeface="Arial" pitchFamily="34" charset="0"/>
                </a:rPr>
                <a:t>1978 SISSA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44208" y="4139788"/>
              <a:ext cx="2439888" cy="276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3600000"/>
                </a:camera>
                <a:lightRig rig="threePt" dir="t"/>
              </a:scene3d>
            </a:bodyPr>
            <a:lstStyle/>
            <a:p>
              <a:r>
                <a:rPr lang="it-IT" dirty="0" smtClean="0">
                  <a:latin typeface="Arial" pitchFamily="34" charset="0"/>
                  <a:cs typeface="Arial" pitchFamily="34" charset="0"/>
                </a:rPr>
                <a:t>1981 Area di Ricerca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48264" y="4571836"/>
              <a:ext cx="1512168" cy="276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3600000"/>
                </a:camera>
                <a:lightRig rig="threePt" dir="t"/>
              </a:scene3d>
            </a:bodyPr>
            <a:lstStyle/>
            <a:p>
              <a:r>
                <a:rPr lang="it-IT" dirty="0" smtClean="0">
                  <a:latin typeface="Arial" pitchFamily="34" charset="0"/>
                  <a:cs typeface="Arial" pitchFamily="34" charset="0"/>
                </a:rPr>
                <a:t>1983TWAS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36953" y="5589240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>
                  <a:latin typeface="Arial" pitchFamily="34" charset="0"/>
                  <a:cs typeface="Arial" pitchFamily="34" charset="0"/>
                </a:rPr>
                <a:t>1850</a:t>
              </a:r>
              <a:endParaRPr lang="it-IT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91880" y="5589240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>
                  <a:latin typeface="Arial" pitchFamily="34" charset="0"/>
                  <a:cs typeface="Arial" pitchFamily="34" charset="0"/>
                </a:rPr>
                <a:t>1900</a:t>
              </a:r>
              <a:endParaRPr lang="it-IT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45665" y="5589240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>
                  <a:latin typeface="Arial" pitchFamily="34" charset="0"/>
                  <a:cs typeface="Arial" pitchFamily="34" charset="0"/>
                </a:rPr>
                <a:t>2000</a:t>
              </a:r>
              <a:endParaRPr lang="it-IT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1187624" y="5517232"/>
              <a:ext cx="7416000" cy="0"/>
            </a:xfrm>
            <a:prstGeom prst="line">
              <a:avLst/>
            </a:prstGeom>
            <a:solidFill>
              <a:schemeClr val="accent1"/>
            </a:solidFill>
            <a:ln w="161925" cap="flat" cmpd="sng" algn="ctr"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  <a:gs pos="47000">
                    <a:schemeClr val="accent1">
                      <a:lumMod val="50000"/>
                    </a:schemeClr>
                  </a:gs>
                  <a:gs pos="99000">
                    <a:srgbClr val="000090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9" name="Rectangle 48"/>
            <p:cNvSpPr/>
            <p:nvPr/>
          </p:nvSpPr>
          <p:spPr>
            <a:xfrm>
              <a:off x="7308304" y="4499828"/>
              <a:ext cx="1907704" cy="276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3600000"/>
                </a:camera>
                <a:lightRig rig="threePt" dir="t"/>
              </a:scene3d>
            </a:bodyPr>
            <a:lstStyle/>
            <a:p>
              <a:r>
                <a:rPr lang="it-IT" dirty="0" smtClean="0">
                  <a:latin typeface="Arial" pitchFamily="34" charset="0"/>
                  <a:cs typeface="Arial" pitchFamily="34" charset="0"/>
                </a:rPr>
                <a:t>1987 ICGEB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488832" y="4365104"/>
              <a:ext cx="1907704" cy="276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3600000"/>
                </a:camera>
                <a:lightRig rig="threePt" dir="t"/>
              </a:scene3d>
            </a:bodyPr>
            <a:lstStyle/>
            <a:p>
              <a:r>
                <a:rPr lang="it-IT" dirty="0" smtClean="0">
                  <a:latin typeface="Arial" pitchFamily="34" charset="0"/>
                  <a:cs typeface="Arial" pitchFamily="34" charset="0"/>
                </a:rPr>
                <a:t>1993 ELETTRA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7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30213" y="2328863"/>
            <a:ext cx="87137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it-IT" sz="2500">
              <a:solidFill>
                <a:srgbClr val="4A647D"/>
              </a:solidFill>
              <a:latin typeface="MetaPlus-Roman" charset="0"/>
            </a:endParaRPr>
          </a:p>
          <a:p>
            <a:endParaRPr lang="it-IT" sz="2500" b="1">
              <a:latin typeface="Calibri" charset="0"/>
            </a:endParaRPr>
          </a:p>
          <a:p>
            <a:pPr algn="r" eaLnBrk="0" hangingPunct="0">
              <a:spcBef>
                <a:spcPct val="50000"/>
              </a:spcBef>
            </a:pPr>
            <a:endParaRPr lang="it-IT" sz="2500" b="1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8" name="Immagine 8" descr="fotoprincipa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88" y="5019875"/>
            <a:ext cx="3217800" cy="18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University</a:t>
            </a:r>
            <a:r>
              <a:rPr lang="it-IT" dirty="0" smtClean="0"/>
              <a:t> of Trieste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12368" y="1295400"/>
            <a:ext cx="4564432" cy="3810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Personnel</a:t>
            </a:r>
          </a:p>
          <a:p>
            <a:pPr lvl="1"/>
            <a:r>
              <a:rPr lang="en-US" sz="1700" dirty="0"/>
              <a:t>700 academics </a:t>
            </a:r>
          </a:p>
          <a:p>
            <a:pPr lvl="1"/>
            <a:r>
              <a:rPr lang="en-US" sz="1700" dirty="0"/>
              <a:t>2000 active </a:t>
            </a:r>
            <a:r>
              <a:rPr lang="en-US" sz="1700" dirty="0" smtClean="0"/>
              <a:t>scientists  staff</a:t>
            </a:r>
            <a:r>
              <a:rPr lang="en-US" sz="1700" dirty="0"/>
              <a:t>, PhD students, </a:t>
            </a:r>
            <a:r>
              <a:rPr lang="en-US" sz="1700" dirty="0" err="1"/>
              <a:t>PostDocs</a:t>
            </a:r>
            <a:r>
              <a:rPr lang="en-US" sz="1700" dirty="0"/>
              <a:t>, guest scientists)</a:t>
            </a:r>
          </a:p>
          <a:p>
            <a:pPr lvl="1"/>
            <a:r>
              <a:rPr lang="en-US" sz="1700" dirty="0"/>
              <a:t>711 technical/administration</a:t>
            </a:r>
          </a:p>
          <a:p>
            <a:pPr lvl="1"/>
            <a:r>
              <a:rPr lang="en-US" sz="1700" dirty="0"/>
              <a:t>Students</a:t>
            </a:r>
          </a:p>
          <a:p>
            <a:pPr marL="1076325" lvl="1" defTabSz="1073150">
              <a:tabLst>
                <a:tab pos="1257300" algn="l"/>
              </a:tabLst>
            </a:pPr>
            <a:r>
              <a:rPr lang="en-US" sz="1700" dirty="0"/>
              <a:t>19.000 </a:t>
            </a:r>
            <a:r>
              <a:rPr lang="en-US" sz="1700" dirty="0"/>
              <a:t>(</a:t>
            </a:r>
            <a:r>
              <a:rPr lang="en-US" sz="1700" dirty="0" smtClean="0"/>
              <a:t>bachelor</a:t>
            </a:r>
            <a:r>
              <a:rPr lang="en-US" sz="1700" dirty="0"/>
              <a:t>, master)</a:t>
            </a:r>
          </a:p>
          <a:p>
            <a:pPr marL="1076325" lvl="1" defTabSz="1073150">
              <a:tabLst>
                <a:tab pos="1257300" algn="l"/>
              </a:tabLst>
            </a:pPr>
            <a:r>
              <a:rPr lang="en-US" sz="1700" dirty="0"/>
              <a:t>8.3 % from abroad</a:t>
            </a:r>
          </a:p>
          <a:p>
            <a:pPr marL="1076325" lvl="1" defTabSz="1073150">
              <a:tabLst>
                <a:tab pos="1257300" algn="l"/>
              </a:tabLst>
            </a:pPr>
            <a:r>
              <a:rPr lang="en-US" sz="1700" dirty="0"/>
              <a:t>58.6% employed after 1 year </a:t>
            </a:r>
          </a:p>
          <a:p>
            <a:pPr marL="1076325" lvl="1" defTabSz="1073150">
              <a:tabLst>
                <a:tab pos="1257300" algn="l"/>
              </a:tabLst>
            </a:pPr>
            <a:r>
              <a:rPr lang="en-US" sz="1700" dirty="0"/>
              <a:t>1300 post-</a:t>
            </a:r>
            <a:r>
              <a:rPr lang="en-US" sz="1700" dirty="0" err="1"/>
              <a:t>lauream</a:t>
            </a:r>
            <a:endParaRPr lang="en-US" sz="1700" dirty="0"/>
          </a:p>
          <a:p>
            <a:pPr marL="1076325" lvl="1" defTabSz="1073150">
              <a:tabLst>
                <a:tab pos="1257300" algn="l"/>
              </a:tabLst>
            </a:pPr>
            <a:r>
              <a:rPr lang="en-US" sz="1700" dirty="0"/>
              <a:t>434 PhD students</a:t>
            </a:r>
          </a:p>
          <a:p>
            <a:pPr marL="1076325" lvl="1" defTabSz="1073150">
              <a:tabLst>
                <a:tab pos="1257300" algn="l"/>
              </a:tabLst>
            </a:pPr>
            <a:r>
              <a:rPr lang="en-US" sz="1700" dirty="0"/>
              <a:t>400 medical </a:t>
            </a:r>
            <a:r>
              <a:rPr lang="en-US" sz="1700" dirty="0" smtClean="0"/>
              <a:t>interns</a:t>
            </a:r>
            <a:endParaRPr lang="en-US" sz="1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646323" y="1223963"/>
            <a:ext cx="4113280" cy="2209800"/>
          </a:xfrm>
        </p:spPr>
        <p:txBody>
          <a:bodyPr/>
          <a:lstStyle/>
          <a:p>
            <a:r>
              <a:rPr lang="en-US" sz="2000" dirty="0" smtClean="0"/>
              <a:t>Departments</a:t>
            </a:r>
            <a:r>
              <a:rPr lang="en-US" sz="2000" dirty="0"/>
              <a:t>	</a:t>
            </a:r>
          </a:p>
          <a:p>
            <a:pPr lvl="1"/>
            <a:r>
              <a:rPr lang="en-US" sz="1600" dirty="0"/>
              <a:t>Chemistry and Pharmacy</a:t>
            </a:r>
          </a:p>
          <a:p>
            <a:pPr lvl="1"/>
            <a:r>
              <a:rPr lang="en-US" sz="1600" dirty="0"/>
              <a:t>Economics</a:t>
            </a:r>
          </a:p>
          <a:p>
            <a:pPr lvl="1"/>
            <a:r>
              <a:rPr lang="en-US" sz="1600" dirty="0"/>
              <a:t>Engineering and Architecture </a:t>
            </a:r>
          </a:p>
          <a:p>
            <a:pPr lvl="1"/>
            <a:r>
              <a:rPr lang="en-US" sz="1600" dirty="0"/>
              <a:t>Humanities </a:t>
            </a:r>
          </a:p>
          <a:p>
            <a:pPr lvl="1"/>
            <a:r>
              <a:rPr lang="en-US" sz="1600" dirty="0"/>
              <a:t>Law, Language, Interpretation and Translation</a:t>
            </a:r>
          </a:p>
          <a:p>
            <a:pPr lvl="1"/>
            <a:r>
              <a:rPr lang="en-US" sz="1600" dirty="0"/>
              <a:t>Life Sciences</a:t>
            </a:r>
          </a:p>
          <a:p>
            <a:pPr lvl="1"/>
            <a:r>
              <a:rPr lang="en-US" sz="1600" dirty="0"/>
              <a:t>Health Sciences</a:t>
            </a:r>
          </a:p>
          <a:p>
            <a:pPr lvl="1"/>
            <a:r>
              <a:rPr lang="en-US" sz="1600" dirty="0" err="1"/>
              <a:t>Mahematics</a:t>
            </a:r>
            <a:r>
              <a:rPr lang="en-US" sz="1600" dirty="0"/>
              <a:t> and Geosciences </a:t>
            </a:r>
          </a:p>
          <a:p>
            <a:pPr lvl="1"/>
            <a:r>
              <a:rPr lang="en-US" sz="1600" dirty="0"/>
              <a:t>Physics</a:t>
            </a:r>
          </a:p>
          <a:p>
            <a:pPr lvl="1"/>
            <a:r>
              <a:rPr lang="en-US" sz="1600" dirty="0"/>
              <a:t>Political Sciences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60" y="5028715"/>
            <a:ext cx="2743928" cy="1829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19875"/>
            <a:ext cx="2757188" cy="18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72200" cy="790575"/>
          </a:xfrm>
        </p:spPr>
        <p:txBody>
          <a:bodyPr/>
          <a:lstStyle/>
          <a:p>
            <a:r>
              <a:rPr lang="en-US" dirty="0" smtClean="0"/>
              <a:t>Facts and figures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04800" y="1371600"/>
            <a:ext cx="84582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MetaPlusBold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etaPlusBold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MetaPlusBold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MetaPlusBold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MetaPlusBold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128"/>
              </a:spcBef>
              <a:buFontTx/>
              <a:buNone/>
            </a:pPr>
            <a:r>
              <a:rPr lang="en-GB" sz="2200" b="1" smtClean="0"/>
              <a:t>70 </a:t>
            </a:r>
            <a:r>
              <a:rPr lang="en-GB" sz="2200" smtClean="0"/>
              <a:t>	Bachelor and Master Degree Programmes;</a:t>
            </a:r>
            <a:endParaRPr lang="en-US" sz="2200" smtClean="0"/>
          </a:p>
          <a:p>
            <a:pPr marL="0" indent="0">
              <a:spcBef>
                <a:spcPts val="1128"/>
              </a:spcBef>
              <a:buFontTx/>
              <a:buNone/>
            </a:pPr>
            <a:r>
              <a:rPr lang="en-GB" sz="2200" b="1" smtClean="0"/>
              <a:t>15</a:t>
            </a:r>
            <a:r>
              <a:rPr lang="en-GB" sz="2200" smtClean="0"/>
              <a:t>	PhD courses and Schools</a:t>
            </a:r>
            <a:endParaRPr lang="en-US" sz="2200" smtClean="0"/>
          </a:p>
          <a:p>
            <a:pPr marL="0" indent="0">
              <a:spcBef>
                <a:spcPts val="1128"/>
              </a:spcBef>
              <a:buFontTx/>
              <a:buNone/>
            </a:pPr>
            <a:r>
              <a:rPr lang="en-GB" sz="2200" b="1" smtClean="0"/>
              <a:t>29</a:t>
            </a:r>
            <a:r>
              <a:rPr lang="en-GB" sz="2200" smtClean="0"/>
              <a:t>	Specialization courses (mostly in Medicine)</a:t>
            </a:r>
            <a:endParaRPr lang="en-US" sz="2200" smtClean="0"/>
          </a:p>
          <a:p>
            <a:pPr marL="0" indent="0">
              <a:spcBef>
                <a:spcPts val="1128"/>
              </a:spcBef>
              <a:buFontTx/>
              <a:buNone/>
            </a:pPr>
            <a:r>
              <a:rPr lang="en-GB" sz="2200" b="1" smtClean="0"/>
              <a:t>9</a:t>
            </a:r>
            <a:r>
              <a:rPr lang="en-GB" sz="2200" smtClean="0"/>
              <a:t> 	Short Masters for vocational training and advanced studies</a:t>
            </a:r>
            <a:endParaRPr lang="en-US" sz="2200" smtClean="0"/>
          </a:p>
          <a:p>
            <a:pPr marL="0" indent="0">
              <a:spcBef>
                <a:spcPts val="1128"/>
              </a:spcBef>
              <a:buFontTx/>
              <a:buNone/>
            </a:pPr>
            <a:r>
              <a:rPr lang="en-GB" sz="2200" b="1" smtClean="0"/>
              <a:t>3,000</a:t>
            </a:r>
            <a:r>
              <a:rPr lang="en-GB" sz="2200" smtClean="0"/>
              <a:t> 	Agreements for work placements</a:t>
            </a:r>
            <a:endParaRPr lang="en-US" sz="2200" smtClean="0"/>
          </a:p>
          <a:p>
            <a:pPr marL="0" indent="0">
              <a:spcBef>
                <a:spcPts val="1128"/>
              </a:spcBef>
              <a:buFontTx/>
              <a:buNone/>
            </a:pPr>
            <a:r>
              <a:rPr lang="en-GB" sz="2200" b="1" smtClean="0"/>
              <a:t>377</a:t>
            </a:r>
            <a:r>
              <a:rPr lang="en-GB" sz="2200" smtClean="0"/>
              <a:t> 	Bilateral Agreements for International Student Mobility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3666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16" y="1190625"/>
            <a:ext cx="4086481" cy="3569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Social Sciences and </a:t>
            </a:r>
            <a:r>
              <a:rPr lang="it-IT" dirty="0" err="1" smtClean="0"/>
              <a:t>Humanities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1191544"/>
            <a:ext cx="4419600" cy="3606708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Economics, Business Administration, Statistics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Humanities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Political and Social Sciences,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Law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Languages, Interpreting and Translation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7412" name="Immagine 6" descr="foto_area_umanistic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6607"/>
          <a:stretch/>
        </p:blipFill>
        <p:spPr bwMode="auto">
          <a:xfrm>
            <a:off x="230642" y="4842050"/>
            <a:ext cx="1826758" cy="19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6" descr="foto_area_umanistic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2" b="33341"/>
          <a:stretch/>
        </p:blipFill>
        <p:spPr bwMode="auto">
          <a:xfrm>
            <a:off x="2185679" y="4842050"/>
            <a:ext cx="1852920" cy="19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6" descr="foto_area_umanistic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14"/>
          <a:stretch/>
        </p:blipFill>
        <p:spPr bwMode="auto">
          <a:xfrm>
            <a:off x="4149465" y="4842050"/>
            <a:ext cx="1717935" cy="186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958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46" y="1262680"/>
            <a:ext cx="4026168" cy="3537920"/>
          </a:xfrm>
          <a:prstGeom prst="rect">
            <a:avLst/>
          </a:prstGeom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676400" y="1371600"/>
            <a:ext cx="6008688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b="1" dirty="0">
                <a:solidFill>
                  <a:srgbClr val="000000"/>
                </a:solidFill>
              </a:rPr>
              <a:t> 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b="1" dirty="0">
                <a:solidFill>
                  <a:srgbClr val="000000"/>
                </a:solidFill>
              </a:rPr>
              <a:t/>
            </a:r>
            <a:br>
              <a:rPr lang="it-IT" sz="1800" b="1" dirty="0">
                <a:solidFill>
                  <a:srgbClr val="000000"/>
                </a:solidFill>
              </a:rPr>
            </a:br>
            <a:endParaRPr lang="it-IT" sz="1800" b="1" dirty="0">
              <a:solidFill>
                <a:srgbClr val="000000"/>
              </a:solidFill>
            </a:endParaRPr>
          </a:p>
        </p:txBody>
      </p:sp>
      <p:pic>
        <p:nvPicPr>
          <p:cNvPr id="18436" name="Immagine 6" descr="foto_area_tecno_scientific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9"/>
          <a:stretch/>
        </p:blipFill>
        <p:spPr bwMode="auto">
          <a:xfrm>
            <a:off x="228600" y="4897220"/>
            <a:ext cx="1804479" cy="183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Physical</a:t>
            </a:r>
            <a:r>
              <a:rPr lang="it-IT" dirty="0" smtClean="0"/>
              <a:t> Sciences and Engineering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8675" y="1189756"/>
            <a:ext cx="4189525" cy="3610844"/>
          </a:xfrm>
        </p:spPr>
        <p:txBody>
          <a:bodyPr>
            <a:normAutofit/>
          </a:bodyPr>
          <a:lstStyle/>
          <a:p>
            <a:pPr lvl="1">
              <a:buClrTx/>
              <a:buFont typeface="Wingdings" pitchFamily="-106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B050"/>
                </a:solidFill>
              </a:rPr>
              <a:t>Engineering</a:t>
            </a:r>
          </a:p>
          <a:p>
            <a:pPr lvl="1">
              <a:buClrTx/>
              <a:buFont typeface="Wingdings" pitchFamily="-106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B050"/>
                </a:solidFill>
              </a:rPr>
              <a:t>Architecture</a:t>
            </a:r>
          </a:p>
          <a:p>
            <a:pPr lvl="1">
              <a:buClrTx/>
              <a:buFont typeface="Wingdings" pitchFamily="-106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B050"/>
                </a:solidFill>
              </a:rPr>
              <a:t>Physics</a:t>
            </a:r>
          </a:p>
          <a:p>
            <a:pPr lvl="1">
              <a:buClrTx/>
              <a:buFont typeface="Wingdings" pitchFamily="-106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B050"/>
                </a:solidFill>
              </a:rPr>
              <a:t>Mathematics</a:t>
            </a:r>
          </a:p>
          <a:p>
            <a:pPr lvl="1">
              <a:buClrTx/>
              <a:buFont typeface="Wingdings" pitchFamily="-106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B050"/>
                </a:solidFill>
              </a:rPr>
              <a:t>Earth Sciences</a:t>
            </a:r>
          </a:p>
          <a:p>
            <a:pPr lvl="1">
              <a:buClrTx/>
              <a:buFont typeface="Wingdings" pitchFamily="-106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B050"/>
                </a:solidFill>
              </a:rPr>
              <a:t>Chemistry and Pharmacy</a:t>
            </a:r>
            <a:endParaRPr lang="it-IT" sz="2400" dirty="0">
              <a:solidFill>
                <a:srgbClr val="00B050"/>
              </a:solidFill>
            </a:endParaRPr>
          </a:p>
        </p:txBody>
      </p:sp>
      <p:pic>
        <p:nvPicPr>
          <p:cNvPr id="9" name="Immagine 6" descr="foto_area_tecno_scientific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0" b="34291"/>
          <a:stretch/>
        </p:blipFill>
        <p:spPr bwMode="auto">
          <a:xfrm>
            <a:off x="2182722" y="4897220"/>
            <a:ext cx="1827531" cy="182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6" descr="foto_area_tecno_scientific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7"/>
          <a:stretch/>
        </p:blipFill>
        <p:spPr bwMode="auto">
          <a:xfrm>
            <a:off x="4085716" y="4918630"/>
            <a:ext cx="1681163" cy="18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6308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4082246" cy="3578642"/>
          </a:xfrm>
          <a:prstGeom prst="rect">
            <a:avLst/>
          </a:prstGeom>
        </p:spPr>
      </p:pic>
      <p:pic>
        <p:nvPicPr>
          <p:cNvPr id="19460" name="Immagine 4" descr="foto_area_scienze_vit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32"/>
          <a:stretch/>
        </p:blipFill>
        <p:spPr bwMode="auto">
          <a:xfrm>
            <a:off x="227013" y="4927571"/>
            <a:ext cx="1681163" cy="177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Life Sciences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4478" y="1676400"/>
            <a:ext cx="3618922" cy="3124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dirty="0" smtClean="0">
                <a:solidFill>
                  <a:srgbClr val="C00000"/>
                </a:solidFill>
              </a:rPr>
              <a:t>Biology &amp; Biotechnology </a:t>
            </a:r>
            <a:endParaRPr lang="en-GB" dirty="0">
              <a:solidFill>
                <a:srgbClr val="C00000"/>
              </a:solidFill>
            </a:endParaRP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C00000"/>
                </a:solidFill>
              </a:rPr>
              <a:t>Psychology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C00000"/>
                </a:solidFill>
              </a:rPr>
              <a:t>Medical, Surgery and Health Sciences</a:t>
            </a:r>
          </a:p>
        </p:txBody>
      </p:sp>
      <p:pic>
        <p:nvPicPr>
          <p:cNvPr id="9" name="Immagine 4" descr="foto_area_scienze_vit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3" b="33768"/>
          <a:stretch/>
        </p:blipFill>
        <p:spPr bwMode="auto">
          <a:xfrm>
            <a:off x="2014537" y="4950242"/>
            <a:ext cx="1757355" cy="17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4" descr="foto_area_scienze_vit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21"/>
          <a:stretch/>
        </p:blipFill>
        <p:spPr bwMode="auto">
          <a:xfrm>
            <a:off x="3904980" y="4950241"/>
            <a:ext cx="1770869" cy="17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4778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21508</TotalTime>
  <Words>611</Words>
  <Application>Microsoft Macintosh PowerPoint</Application>
  <PresentationFormat>Presentazione su schermo (4:3)</PresentationFormat>
  <Paragraphs>166</Paragraphs>
  <Slides>15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2_Blank Presentation</vt:lpstr>
      <vt:lpstr>Worksheet</vt:lpstr>
      <vt:lpstr>A WORKSHOP FOR YOUR FUTURE</vt:lpstr>
      <vt:lpstr>Trieste: A journey into the sea of knowledge</vt:lpstr>
      <vt:lpstr>A Network of scientific institutions</vt:lpstr>
      <vt:lpstr>Trieste System</vt:lpstr>
      <vt:lpstr>University of Trieste</vt:lpstr>
      <vt:lpstr>Facts and figures</vt:lpstr>
      <vt:lpstr>Social Sciences and Humanities </vt:lpstr>
      <vt:lpstr>Physical Sciences and Engineering</vt:lpstr>
      <vt:lpstr>Life Sciences</vt:lpstr>
      <vt:lpstr>Rankings</vt:lpstr>
      <vt:lpstr>International</vt:lpstr>
      <vt:lpstr>International Collaboration</vt:lpstr>
      <vt:lpstr>International Collaboration</vt:lpstr>
      <vt:lpstr>International Collaboration</vt:lpstr>
      <vt:lpstr>Thank you for attention</vt:lpstr>
    </vt:vector>
  </TitlesOfParts>
  <Company>Fermeglia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Computer-Aided Systems Laboratory</dc:title>
  <dc:creator>Maurizio Fermeglia</dc:creator>
  <cp:lastModifiedBy>Renato Gennaro</cp:lastModifiedBy>
  <cp:revision>497</cp:revision>
  <cp:lastPrinted>2013-03-15T06:55:58Z</cp:lastPrinted>
  <dcterms:created xsi:type="dcterms:W3CDTF">1998-09-13T16:16:35Z</dcterms:created>
  <dcterms:modified xsi:type="dcterms:W3CDTF">2013-09-26T11:57:37Z</dcterms:modified>
</cp:coreProperties>
</file>