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896" r:id="rId3"/>
    <p:sldId id="865" r:id="rId4"/>
    <p:sldId id="898" r:id="rId5"/>
    <p:sldId id="866" r:id="rId6"/>
    <p:sldId id="900" r:id="rId7"/>
    <p:sldId id="901" r:id="rId8"/>
    <p:sldId id="902" r:id="rId9"/>
    <p:sldId id="867" r:id="rId10"/>
    <p:sldId id="869" r:id="rId11"/>
    <p:sldId id="897" r:id="rId12"/>
    <p:sldId id="870" r:id="rId13"/>
    <p:sldId id="899" r:id="rId14"/>
    <p:sldId id="878" r:id="rId15"/>
    <p:sldId id="884" r:id="rId16"/>
    <p:sldId id="885" r:id="rId17"/>
    <p:sldId id="888" r:id="rId18"/>
    <p:sldId id="891" r:id="rId19"/>
    <p:sldId id="892" r:id="rId20"/>
    <p:sldId id="893" r:id="rId21"/>
    <p:sldId id="894" r:id="rId22"/>
    <p:sldId id="895" r:id="rId23"/>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706"/>
    <a:srgbClr val="467250"/>
    <a:srgbClr val="C72723"/>
    <a:srgbClr val="ED0991"/>
    <a:srgbClr val="D60883"/>
    <a:srgbClr val="9C7746"/>
    <a:srgbClr val="FF99CC"/>
    <a:srgbClr val="EB5335"/>
    <a:srgbClr val="EF0707"/>
    <a:srgbClr val="890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914" autoAdjust="0"/>
    <p:restoredTop sz="97070" autoAdjust="0"/>
  </p:normalViewPr>
  <p:slideViewPr>
    <p:cSldViewPr>
      <p:cViewPr>
        <p:scale>
          <a:sx n="100" d="100"/>
          <a:sy n="100" d="100"/>
        </p:scale>
        <p:origin x="-20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14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orella.baron\AppData\Local\Microsoft\Windows\Temporary%20Internet%20Files\Content.Outlook\5U2KD2AN\Statistiche%20201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orella.baron\AppData\Local\Microsoft\Windows\Temporary%20Internet%20Files\Content.Outlook\5U2KD2AN\Statistiche%20201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esktop\per%20m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oglio_di_Microsoft_Excel1.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Foglio_di_Microsoft_Excel2.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Foglio_di_Microsoft_Excel3.xlsx"/></Relationships>
</file>

<file path=ppt/charts/_rels/chart6.xml.rels><?xml version="1.0" encoding="UTF-8" standalone="yes"?>
<Relationships xmlns="http://schemas.openxmlformats.org/package/2006/relationships"><Relationship Id="rId1" Type="http://schemas.openxmlformats.org/officeDocument/2006/relationships/oleObject" Target="file:///\\srvscambio\RICE\Internazionale\15%20PRESENTAZIONI\DATI%20presentazione%20UNIUD%20Ingle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rvscambio\RICE\Internazionale\15%20PRESENTAZIONI\DATI%20presentazione%20UNIUD%20Ingle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rvscambio\RICE\Internazionale\15%20PRESENTAZIONI\DATI%20presentazione%20UNIUD%20Ingles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rvscambio\RICE\Internazionale\15%20PRESENTAZIONI\DATI%20presentazione%20UNIUD%20Ingle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495183044316"/>
          <c:y val="0.148437469562527"/>
          <c:w val="0.605009785626508"/>
          <c:h val="0.817708370712686"/>
        </c:manualLayout>
      </c:layout>
      <c:pieChart>
        <c:varyColors val="1"/>
        <c:ser>
          <c:idx val="0"/>
          <c:order val="0"/>
          <c:dPt>
            <c:idx val="1"/>
            <c:bubble3D val="0"/>
            <c:spPr>
              <a:solidFill>
                <a:schemeClr val="accent1">
                  <a:lumMod val="75000"/>
                </a:schemeClr>
              </a:solidFill>
            </c:spPr>
          </c:dPt>
          <c:dPt>
            <c:idx val="3"/>
            <c:bubble3D val="0"/>
            <c:spPr>
              <a:solidFill>
                <a:schemeClr val="accent1">
                  <a:lumMod val="90000"/>
                </a:schemeClr>
              </a:solidFill>
            </c:spPr>
          </c:dPt>
          <c:dPt>
            <c:idx val="5"/>
            <c:bubble3D val="0"/>
            <c:spPr>
              <a:solidFill>
                <a:schemeClr val="accent2">
                  <a:lumMod val="40000"/>
                  <a:lumOff val="60000"/>
                </a:schemeClr>
              </a:solidFill>
            </c:spPr>
          </c:dPt>
          <c:dPt>
            <c:idx val="9"/>
            <c:bubble3D val="0"/>
            <c:spPr>
              <a:solidFill>
                <a:schemeClr val="accent6">
                  <a:lumMod val="40000"/>
                  <a:lumOff val="60000"/>
                </a:schemeClr>
              </a:solidFill>
            </c:spPr>
          </c:dPt>
          <c:dLbls>
            <c:dLbl>
              <c:idx val="0"/>
              <c:layout>
                <c:manualLayout>
                  <c:x val="0.173252317448758"/>
                  <c:y val="0.0188601093216639"/>
                </c:manualLayout>
              </c:layout>
              <c:showLegendKey val="0"/>
              <c:showVal val="0"/>
              <c:showCatName val="1"/>
              <c:showSerName val="0"/>
              <c:showPercent val="0"/>
              <c:showBubbleSize val="0"/>
            </c:dLbl>
            <c:dLbl>
              <c:idx val="6"/>
              <c:layout>
                <c:manualLayout>
                  <c:x val="-0.0263331967897076"/>
                  <c:y val="0.0721341715604143"/>
                </c:manualLayout>
              </c:layout>
              <c:showLegendKey val="0"/>
              <c:showVal val="0"/>
              <c:showCatName val="1"/>
              <c:showSerName val="0"/>
              <c:showPercent val="0"/>
              <c:showBubbleSize val="0"/>
            </c:dLbl>
            <c:dLbl>
              <c:idx val="7"/>
              <c:layout>
                <c:manualLayout>
                  <c:x val="-0.0663354725168024"/>
                  <c:y val="0.0719514698262242"/>
                </c:manualLayout>
              </c:layout>
              <c:showLegendKey val="0"/>
              <c:showVal val="0"/>
              <c:showCatName val="1"/>
              <c:showSerName val="0"/>
              <c:showPercent val="0"/>
              <c:showBubbleSize val="0"/>
            </c:dLbl>
            <c:showLegendKey val="0"/>
            <c:showVal val="0"/>
            <c:showCatName val="1"/>
            <c:showSerName val="0"/>
            <c:showPercent val="0"/>
            <c:showBubbleSize val="0"/>
            <c:showLeaderLines val="1"/>
          </c:dLbls>
          <c:cat>
            <c:strRef>
              <c:f>Foglio1!$A$1:$A$16</c:f>
              <c:strCache>
                <c:ptCount val="16"/>
                <c:pt idx="0">
                  <c:v>Central administration</c:v>
                </c:pt>
                <c:pt idx="1">
                  <c:v>Dept. of agricolture and environmental sciences</c:v>
                </c:pt>
                <c:pt idx="2">
                  <c:v>Dept. of electric, mecanic and management engineering</c:v>
                </c:pt>
                <c:pt idx="3">
                  <c:v>Dept. of medical and biological sciences</c:v>
                </c:pt>
                <c:pt idx="4">
                  <c:v>Dept. of food sciences</c:v>
                </c:pt>
                <c:pt idx="5">
                  <c:v>Dept. of chemistry, physics and environment</c:v>
                </c:pt>
                <c:pt idx="6">
                  <c:v>Dept. of history and cultural heritage preservation</c:v>
                </c:pt>
                <c:pt idx="7">
                  <c:v>Dept. of mathematics and informatics</c:v>
                </c:pt>
                <c:pt idx="8">
                  <c:v>Dept. of civil engineering and architecture</c:v>
                </c:pt>
                <c:pt idx="9">
                  <c:v>Dept. of economic and statistical sciences</c:v>
                </c:pt>
                <c:pt idx="10">
                  <c:v>Dept. of human sciences</c:v>
                </c:pt>
                <c:pt idx="11">
                  <c:v>Dept. of foreign languages and literatures</c:v>
                </c:pt>
                <c:pt idx="12">
                  <c:v>Dept. of legal sciences</c:v>
                </c:pt>
                <c:pt idx="13">
                  <c:v>Dept. of experimental and clinical medicine</c:v>
                </c:pt>
                <c:pt idx="14">
                  <c:v>Dept. of humanities</c:v>
                </c:pt>
                <c:pt idx="15">
                  <c:v>Experimental farm A Servadei</c:v>
                </c:pt>
              </c:strCache>
            </c:strRef>
          </c:cat>
          <c:val>
            <c:numRef>
              <c:f>Foglio1!$B$1:$B$16</c:f>
              <c:numCache>
                <c:formatCode>#,##0.00\ [$€-1];[Red]\-#,##0.00\ [$€-1]</c:formatCode>
                <c:ptCount val="16"/>
                <c:pt idx="0">
                  <c:v>1.12648964E6</c:v>
                </c:pt>
                <c:pt idx="1">
                  <c:v>5.43889009E6</c:v>
                </c:pt>
                <c:pt idx="2">
                  <c:v>3.24116571E6</c:v>
                </c:pt>
                <c:pt idx="3">
                  <c:v>2.97408577E6</c:v>
                </c:pt>
                <c:pt idx="4">
                  <c:v>2.08380413E6</c:v>
                </c:pt>
                <c:pt idx="5">
                  <c:v>1.46570718E6</c:v>
                </c:pt>
                <c:pt idx="6">
                  <c:v>1.04442156E6</c:v>
                </c:pt>
                <c:pt idx="7">
                  <c:v>847224.76</c:v>
                </c:pt>
                <c:pt idx="8">
                  <c:v>667716.3100000001</c:v>
                </c:pt>
                <c:pt idx="9">
                  <c:v>599997.55</c:v>
                </c:pt>
                <c:pt idx="10">
                  <c:v>386907.0</c:v>
                </c:pt>
                <c:pt idx="11">
                  <c:v>116600.0</c:v>
                </c:pt>
                <c:pt idx="12">
                  <c:v>112479.0</c:v>
                </c:pt>
                <c:pt idx="13">
                  <c:v>23173.0</c:v>
                </c:pt>
                <c:pt idx="14" formatCode="#,##0.00">
                  <c:v>9428.29</c:v>
                </c:pt>
                <c:pt idx="15">
                  <c:v>98394.17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91399662731872"/>
          <c:y val="0.0790962633967365"/>
          <c:w val="0.841483979763912"/>
          <c:h val="0.598871708575291"/>
        </c:manualLayout>
      </c:layout>
      <c:barChart>
        <c:barDir val="col"/>
        <c:grouping val="clustered"/>
        <c:varyColors val="0"/>
        <c:ser>
          <c:idx val="1"/>
          <c:order val="0"/>
          <c:tx>
            <c:strRef>
              <c:f>'[Statistiche 2012.xls]Intensità TT'!$B$2</c:f>
              <c:strCache>
                <c:ptCount val="1"/>
                <c:pt idx="0">
                  <c:v>Patent applications</c:v>
                </c:pt>
              </c:strCache>
            </c:strRef>
          </c:tx>
          <c:spPr>
            <a:solidFill>
              <a:srgbClr val="9999FF"/>
            </a:solidFill>
            <a:ln w="12700">
              <a:solidFill>
                <a:srgbClr val="000000"/>
              </a:solidFill>
              <a:prstDash val="solid"/>
            </a:ln>
          </c:spPr>
          <c:invertIfNegative val="0"/>
          <c:cat>
            <c:strRef>
              <c:f>'[Statistiche 2012.xls]Intensità TT'!$A$7:$A$18</c:f>
              <c:strCache>
                <c:ptCount val="12"/>
                <c:pt idx="0">
                  <c:v>91/'99</c:v>
                </c:pt>
                <c:pt idx="1">
                  <c:v> '00</c:v>
                </c:pt>
                <c:pt idx="2">
                  <c:v> '01</c:v>
                </c:pt>
                <c:pt idx="3">
                  <c:v> '02</c:v>
                </c:pt>
                <c:pt idx="4">
                  <c:v> '03</c:v>
                </c:pt>
                <c:pt idx="5">
                  <c:v> '04</c:v>
                </c:pt>
                <c:pt idx="6">
                  <c:v> '05</c:v>
                </c:pt>
                <c:pt idx="7">
                  <c:v> '06</c:v>
                </c:pt>
                <c:pt idx="8">
                  <c:v> '07</c:v>
                </c:pt>
                <c:pt idx="9">
                  <c:v> '08</c:v>
                </c:pt>
                <c:pt idx="10">
                  <c:v> '09</c:v>
                </c:pt>
                <c:pt idx="11">
                  <c:v> '10</c:v>
                </c:pt>
              </c:strCache>
            </c:strRef>
          </c:cat>
          <c:val>
            <c:numRef>
              <c:f>'[Statistiche 2012.xls]Intensità TT'!$B$7:$B$18</c:f>
              <c:numCache>
                <c:formatCode>General</c:formatCode>
                <c:ptCount val="12"/>
                <c:pt idx="0">
                  <c:v>9.0</c:v>
                </c:pt>
                <c:pt idx="1">
                  <c:v>13.0</c:v>
                </c:pt>
                <c:pt idx="2">
                  <c:v>22.0</c:v>
                </c:pt>
                <c:pt idx="3">
                  <c:v>25.0</c:v>
                </c:pt>
                <c:pt idx="4">
                  <c:v>31.0</c:v>
                </c:pt>
                <c:pt idx="5">
                  <c:v>36.0</c:v>
                </c:pt>
                <c:pt idx="6">
                  <c:v>39.0</c:v>
                </c:pt>
                <c:pt idx="7">
                  <c:v>48.0</c:v>
                </c:pt>
                <c:pt idx="8">
                  <c:v>53.0</c:v>
                </c:pt>
                <c:pt idx="9">
                  <c:v>58.0</c:v>
                </c:pt>
                <c:pt idx="10">
                  <c:v>60.0</c:v>
                </c:pt>
                <c:pt idx="11">
                  <c:v>65.0</c:v>
                </c:pt>
              </c:numCache>
            </c:numRef>
          </c:val>
        </c:ser>
        <c:ser>
          <c:idx val="0"/>
          <c:order val="1"/>
          <c:tx>
            <c:strRef>
              <c:f>'[Statistiche 2012.xls]Intensità TT'!$C$2</c:f>
              <c:strCache>
                <c:ptCount val="1"/>
                <c:pt idx="0">
                  <c:v>Licensed patents</c:v>
                </c:pt>
              </c:strCache>
            </c:strRef>
          </c:tx>
          <c:spPr>
            <a:solidFill>
              <a:srgbClr val="993366"/>
            </a:solidFill>
            <a:ln w="12700">
              <a:solidFill>
                <a:srgbClr val="000000"/>
              </a:solidFill>
              <a:prstDash val="solid"/>
            </a:ln>
          </c:spPr>
          <c:invertIfNegative val="0"/>
          <c:cat>
            <c:strRef>
              <c:f>'[Statistiche 2012.xls]Intensità TT'!$A$7:$A$18</c:f>
              <c:strCache>
                <c:ptCount val="12"/>
                <c:pt idx="0">
                  <c:v>91/'99</c:v>
                </c:pt>
                <c:pt idx="1">
                  <c:v> '00</c:v>
                </c:pt>
                <c:pt idx="2">
                  <c:v> '01</c:v>
                </c:pt>
                <c:pt idx="3">
                  <c:v> '02</c:v>
                </c:pt>
                <c:pt idx="4">
                  <c:v> '03</c:v>
                </c:pt>
                <c:pt idx="5">
                  <c:v> '04</c:v>
                </c:pt>
                <c:pt idx="6">
                  <c:v> '05</c:v>
                </c:pt>
                <c:pt idx="7">
                  <c:v> '06</c:v>
                </c:pt>
                <c:pt idx="8">
                  <c:v> '07</c:v>
                </c:pt>
                <c:pt idx="9">
                  <c:v> '08</c:v>
                </c:pt>
                <c:pt idx="10">
                  <c:v> '09</c:v>
                </c:pt>
                <c:pt idx="11">
                  <c:v> '10</c:v>
                </c:pt>
              </c:strCache>
            </c:strRef>
          </c:cat>
          <c:val>
            <c:numRef>
              <c:f>'[Statistiche 2012.xls]Intensità TT'!$C$7:$C$18</c:f>
              <c:numCache>
                <c:formatCode>General</c:formatCode>
                <c:ptCount val="12"/>
                <c:pt idx="0">
                  <c:v>1.0</c:v>
                </c:pt>
                <c:pt idx="1">
                  <c:v>3.0</c:v>
                </c:pt>
                <c:pt idx="2">
                  <c:v>5.0</c:v>
                </c:pt>
                <c:pt idx="3">
                  <c:v>6.0</c:v>
                </c:pt>
                <c:pt idx="4">
                  <c:v>14.0</c:v>
                </c:pt>
                <c:pt idx="5">
                  <c:v>15.0</c:v>
                </c:pt>
                <c:pt idx="6">
                  <c:v>16.0</c:v>
                </c:pt>
                <c:pt idx="7">
                  <c:v>20.0</c:v>
                </c:pt>
                <c:pt idx="8">
                  <c:v>23.0</c:v>
                </c:pt>
                <c:pt idx="9">
                  <c:v>28.0</c:v>
                </c:pt>
                <c:pt idx="10">
                  <c:v>27.0</c:v>
                </c:pt>
                <c:pt idx="11">
                  <c:v>23.0</c:v>
                </c:pt>
              </c:numCache>
            </c:numRef>
          </c:val>
        </c:ser>
        <c:dLbls>
          <c:showLegendKey val="0"/>
          <c:showVal val="0"/>
          <c:showCatName val="0"/>
          <c:showSerName val="0"/>
          <c:showPercent val="0"/>
          <c:showBubbleSize val="0"/>
        </c:dLbls>
        <c:gapWidth val="20"/>
        <c:axId val="453017752"/>
        <c:axId val="452989032"/>
      </c:barChart>
      <c:catAx>
        <c:axId val="45301775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52989032"/>
        <c:crosses val="autoZero"/>
        <c:auto val="0"/>
        <c:lblAlgn val="ctr"/>
        <c:lblOffset val="100"/>
        <c:tickLblSkip val="1"/>
        <c:tickMarkSkip val="1"/>
        <c:noMultiLvlLbl val="0"/>
      </c:catAx>
      <c:valAx>
        <c:axId val="452989032"/>
        <c:scaling>
          <c:orientation val="minMax"/>
          <c:max val="70.0"/>
        </c:scaling>
        <c:delete val="0"/>
        <c:axPos val="l"/>
        <c:majorGridlines>
          <c:spPr>
            <a:ln w="3175">
              <a:solidFill>
                <a:srgbClr val="000000"/>
              </a:solidFill>
              <a:prstDash val="solid"/>
            </a:ln>
          </c:spPr>
        </c:majorGridlines>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53017752"/>
        <c:crosses val="autoZero"/>
        <c:crossBetween val="between"/>
      </c:valAx>
      <c:spPr>
        <a:noFill/>
        <a:ln w="12700">
          <a:solidFill>
            <a:srgbClr val="808080"/>
          </a:solidFill>
          <a:prstDash val="solid"/>
        </a:ln>
      </c:spPr>
    </c:plotArea>
    <c:legend>
      <c:legendPos val="b"/>
      <c:layout>
        <c:manualLayout>
          <c:xMode val="edge"/>
          <c:yMode val="edge"/>
          <c:x val="0.0573355817875211"/>
          <c:y val="0.822036270889867"/>
          <c:w val="0.881956155143339"/>
          <c:h val="0.146892951940329"/>
        </c:manualLayout>
      </c:layout>
      <c:overlay val="0"/>
      <c:spPr>
        <a:solidFill>
          <a:srgbClr val="FFFFFF"/>
        </a:solidFill>
        <a:ln w="25400">
          <a:noFill/>
        </a:ln>
      </c:spPr>
      <c:txPr>
        <a:bodyPr/>
        <a:lstStyle/>
        <a:p>
          <a:pPr>
            <a:defRPr sz="16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34628975265"/>
          <c:y val="0.143603133159269"/>
          <c:w val="0.628975265017668"/>
          <c:h val="0.574412532637076"/>
        </c:manualLayout>
      </c:layout>
      <c:barChart>
        <c:barDir val="col"/>
        <c:grouping val="clustered"/>
        <c:varyColors val="0"/>
        <c:ser>
          <c:idx val="1"/>
          <c:order val="0"/>
          <c:tx>
            <c:v>annual costs</c:v>
          </c:tx>
          <c:spPr>
            <a:solidFill>
              <a:srgbClr val="993366"/>
            </a:solidFill>
            <a:ln w="12700">
              <a:solidFill>
                <a:srgbClr val="000000"/>
              </a:solidFill>
              <a:prstDash val="solid"/>
            </a:ln>
          </c:spPr>
          <c:invertIfNegative val="0"/>
          <c:cat>
            <c:strRef>
              <c:f>'[Statistiche 2012.xls]Grafici costi e ricavi'!$A$2:$A$14</c:f>
              <c:strCache>
                <c:ptCount val="13"/>
                <c:pt idx="0">
                  <c:v>91/'98</c:v>
                </c:pt>
                <c:pt idx="1">
                  <c:v> '99</c:v>
                </c:pt>
                <c:pt idx="2">
                  <c:v> '00</c:v>
                </c:pt>
                <c:pt idx="3">
                  <c:v> '01</c:v>
                </c:pt>
                <c:pt idx="4">
                  <c:v> '02</c:v>
                </c:pt>
                <c:pt idx="5">
                  <c:v> '03</c:v>
                </c:pt>
                <c:pt idx="6">
                  <c:v> '04</c:v>
                </c:pt>
                <c:pt idx="7">
                  <c:v> '05</c:v>
                </c:pt>
                <c:pt idx="8">
                  <c:v> '06</c:v>
                </c:pt>
                <c:pt idx="9">
                  <c:v> '07</c:v>
                </c:pt>
                <c:pt idx="10">
                  <c:v> '08</c:v>
                </c:pt>
                <c:pt idx="11">
                  <c:v> '09</c:v>
                </c:pt>
                <c:pt idx="12">
                  <c:v> '10</c:v>
                </c:pt>
              </c:strCache>
            </c:strRef>
          </c:cat>
          <c:val>
            <c:numRef>
              <c:f>'[Statistiche 2012.xls]Grafici costi e ricavi'!$B$2:$B$14</c:f>
              <c:numCache>
                <c:formatCode>_(* #,##0.00_);_(* \(#,##0.00\);_(* "-"??_);_(@_)</c:formatCode>
                <c:ptCount val="13"/>
                <c:pt idx="0">
                  <c:v>9871.82</c:v>
                </c:pt>
                <c:pt idx="1">
                  <c:v>17923.57</c:v>
                </c:pt>
                <c:pt idx="2">
                  <c:v>32281.59999999999</c:v>
                </c:pt>
                <c:pt idx="3">
                  <c:v>41810.62</c:v>
                </c:pt>
                <c:pt idx="4">
                  <c:v>54608.28</c:v>
                </c:pt>
                <c:pt idx="5">
                  <c:v>65797.08</c:v>
                </c:pt>
                <c:pt idx="6">
                  <c:v>55086.08</c:v>
                </c:pt>
                <c:pt idx="7">
                  <c:v>85817.48</c:v>
                </c:pt>
                <c:pt idx="8">
                  <c:v>40084.92</c:v>
                </c:pt>
                <c:pt idx="9">
                  <c:v>73316.31</c:v>
                </c:pt>
                <c:pt idx="10">
                  <c:v>41174.73</c:v>
                </c:pt>
                <c:pt idx="11">
                  <c:v>49256.18</c:v>
                </c:pt>
                <c:pt idx="12">
                  <c:v>44069.0</c:v>
                </c:pt>
              </c:numCache>
            </c:numRef>
          </c:val>
        </c:ser>
        <c:ser>
          <c:idx val="0"/>
          <c:order val="1"/>
          <c:tx>
            <c:v>annual revenues</c:v>
          </c:tx>
          <c:spPr>
            <a:solidFill>
              <a:srgbClr val="9999FF"/>
            </a:solidFill>
            <a:ln w="12700">
              <a:solidFill>
                <a:srgbClr val="000000"/>
              </a:solidFill>
              <a:prstDash val="solid"/>
            </a:ln>
          </c:spPr>
          <c:invertIfNegative val="0"/>
          <c:cat>
            <c:strRef>
              <c:f>'[Statistiche 2012.xls]Grafici costi e ricavi'!$A$2:$A$14</c:f>
              <c:strCache>
                <c:ptCount val="13"/>
                <c:pt idx="0">
                  <c:v>91/'98</c:v>
                </c:pt>
                <c:pt idx="1">
                  <c:v> '99</c:v>
                </c:pt>
                <c:pt idx="2">
                  <c:v> '00</c:v>
                </c:pt>
                <c:pt idx="3">
                  <c:v> '01</c:v>
                </c:pt>
                <c:pt idx="4">
                  <c:v> '02</c:v>
                </c:pt>
                <c:pt idx="5">
                  <c:v> '03</c:v>
                </c:pt>
                <c:pt idx="6">
                  <c:v> '04</c:v>
                </c:pt>
                <c:pt idx="7">
                  <c:v> '05</c:v>
                </c:pt>
                <c:pt idx="8">
                  <c:v> '06</c:v>
                </c:pt>
                <c:pt idx="9">
                  <c:v> '07</c:v>
                </c:pt>
                <c:pt idx="10">
                  <c:v> '08</c:v>
                </c:pt>
                <c:pt idx="11">
                  <c:v> '09</c:v>
                </c:pt>
                <c:pt idx="12">
                  <c:v> '10</c:v>
                </c:pt>
              </c:strCache>
            </c:strRef>
          </c:cat>
          <c:val>
            <c:numRef>
              <c:f>'[Statistiche 2012.xls]Grafici costi e ricavi'!$C$2:$C$14</c:f>
              <c:numCache>
                <c:formatCode>_(* #,##0.00_);_(* \(#,##0.00\);_(* "-"??_);_(@_)</c:formatCode>
                <c:ptCount val="13"/>
                <c:pt idx="0">
                  <c:v>16733.21</c:v>
                </c:pt>
                <c:pt idx="1">
                  <c:v>7127.05</c:v>
                </c:pt>
                <c:pt idx="2">
                  <c:v>2339.74</c:v>
                </c:pt>
                <c:pt idx="3">
                  <c:v>11475.41</c:v>
                </c:pt>
                <c:pt idx="4">
                  <c:v>50204.71</c:v>
                </c:pt>
                <c:pt idx="5">
                  <c:v>56730.65</c:v>
                </c:pt>
                <c:pt idx="6">
                  <c:v>70400.2</c:v>
                </c:pt>
                <c:pt idx="7">
                  <c:v>402333.54</c:v>
                </c:pt>
                <c:pt idx="8">
                  <c:v>48939.2</c:v>
                </c:pt>
                <c:pt idx="9">
                  <c:v>59734.6</c:v>
                </c:pt>
                <c:pt idx="10">
                  <c:v>242693.08</c:v>
                </c:pt>
                <c:pt idx="11">
                  <c:v>171943.67</c:v>
                </c:pt>
                <c:pt idx="12">
                  <c:v>290627.88</c:v>
                </c:pt>
              </c:numCache>
            </c:numRef>
          </c:val>
        </c:ser>
        <c:dLbls>
          <c:showLegendKey val="0"/>
          <c:showVal val="0"/>
          <c:showCatName val="0"/>
          <c:showSerName val="0"/>
          <c:showPercent val="0"/>
          <c:showBubbleSize val="0"/>
        </c:dLbls>
        <c:gapWidth val="70"/>
        <c:axId val="496447352"/>
        <c:axId val="496452872"/>
      </c:barChart>
      <c:lineChart>
        <c:grouping val="standard"/>
        <c:varyColors val="0"/>
        <c:ser>
          <c:idx val="2"/>
          <c:order val="2"/>
          <c:tx>
            <c:v>cumulative costs</c:v>
          </c:tx>
          <c:spPr>
            <a:ln w="38100">
              <a:solidFill>
                <a:srgbClr val="993366"/>
              </a:solidFill>
              <a:prstDash val="solid"/>
            </a:ln>
          </c:spPr>
          <c:marker>
            <c:symbol val="triangle"/>
            <c:size val="7"/>
            <c:spPr>
              <a:solidFill>
                <a:srgbClr val="993366"/>
              </a:solidFill>
              <a:ln>
                <a:solidFill>
                  <a:srgbClr val="993366"/>
                </a:solidFill>
                <a:prstDash val="solid"/>
              </a:ln>
            </c:spPr>
          </c:marker>
          <c:cat>
            <c:strRef>
              <c:f>'[Statistiche 2012.xls]Grafici costi e ricavi'!$A$2:$A$14</c:f>
              <c:strCache>
                <c:ptCount val="13"/>
                <c:pt idx="0">
                  <c:v>91/'98</c:v>
                </c:pt>
                <c:pt idx="1">
                  <c:v> '99</c:v>
                </c:pt>
                <c:pt idx="2">
                  <c:v> '00</c:v>
                </c:pt>
                <c:pt idx="3">
                  <c:v> '01</c:v>
                </c:pt>
                <c:pt idx="4">
                  <c:v> '02</c:v>
                </c:pt>
                <c:pt idx="5">
                  <c:v> '03</c:v>
                </c:pt>
                <c:pt idx="6">
                  <c:v> '04</c:v>
                </c:pt>
                <c:pt idx="7">
                  <c:v> '05</c:v>
                </c:pt>
                <c:pt idx="8">
                  <c:v> '06</c:v>
                </c:pt>
                <c:pt idx="9">
                  <c:v> '07</c:v>
                </c:pt>
                <c:pt idx="10">
                  <c:v> '08</c:v>
                </c:pt>
                <c:pt idx="11">
                  <c:v> '09</c:v>
                </c:pt>
                <c:pt idx="12">
                  <c:v> '10</c:v>
                </c:pt>
              </c:strCache>
            </c:strRef>
          </c:cat>
          <c:val>
            <c:numRef>
              <c:f>'[Statistiche 2012.xls]Grafici costi e ricavi'!$D$2:$D$14</c:f>
              <c:numCache>
                <c:formatCode>_(* #,##0.00_);_(* \(#,##0.00\);_(* "-"??_);_(@_)</c:formatCode>
                <c:ptCount val="13"/>
                <c:pt idx="0">
                  <c:v>9871.82</c:v>
                </c:pt>
                <c:pt idx="1">
                  <c:v>27795.39</c:v>
                </c:pt>
                <c:pt idx="2">
                  <c:v>60076.99</c:v>
                </c:pt>
                <c:pt idx="3">
                  <c:v>101887.61</c:v>
                </c:pt>
                <c:pt idx="4">
                  <c:v>156495.89</c:v>
                </c:pt>
                <c:pt idx="5">
                  <c:v>222292.97</c:v>
                </c:pt>
                <c:pt idx="6">
                  <c:v>277379.05</c:v>
                </c:pt>
                <c:pt idx="7">
                  <c:v>363196.53</c:v>
                </c:pt>
                <c:pt idx="8">
                  <c:v>403281.45</c:v>
                </c:pt>
                <c:pt idx="9">
                  <c:v>476597.76</c:v>
                </c:pt>
                <c:pt idx="10">
                  <c:v>517772.49</c:v>
                </c:pt>
                <c:pt idx="11">
                  <c:v>567028.6699999998</c:v>
                </c:pt>
                <c:pt idx="12">
                  <c:v>611097.6699999998</c:v>
                </c:pt>
              </c:numCache>
            </c:numRef>
          </c:val>
          <c:smooth val="0"/>
        </c:ser>
        <c:ser>
          <c:idx val="3"/>
          <c:order val="3"/>
          <c:tx>
            <c:v>cumulative revenues</c:v>
          </c:tx>
          <c:spPr>
            <a:ln w="38100">
              <a:solidFill>
                <a:srgbClr val="9999FF"/>
              </a:solidFill>
              <a:prstDash val="solid"/>
            </a:ln>
          </c:spPr>
          <c:marker>
            <c:symbol val="diamond"/>
            <c:size val="8"/>
            <c:spPr>
              <a:solidFill>
                <a:srgbClr val="9999FF"/>
              </a:solidFill>
              <a:ln>
                <a:solidFill>
                  <a:srgbClr val="9999FF"/>
                </a:solidFill>
                <a:prstDash val="solid"/>
              </a:ln>
            </c:spPr>
          </c:marker>
          <c:cat>
            <c:strRef>
              <c:f>'[Statistiche 2012.xls]Grafici costi e ricavi'!$A$2:$A$14</c:f>
              <c:strCache>
                <c:ptCount val="13"/>
                <c:pt idx="0">
                  <c:v>91/'98</c:v>
                </c:pt>
                <c:pt idx="1">
                  <c:v> '99</c:v>
                </c:pt>
                <c:pt idx="2">
                  <c:v> '00</c:v>
                </c:pt>
                <c:pt idx="3">
                  <c:v> '01</c:v>
                </c:pt>
                <c:pt idx="4">
                  <c:v> '02</c:v>
                </c:pt>
                <c:pt idx="5">
                  <c:v> '03</c:v>
                </c:pt>
                <c:pt idx="6">
                  <c:v> '04</c:v>
                </c:pt>
                <c:pt idx="7">
                  <c:v> '05</c:v>
                </c:pt>
                <c:pt idx="8">
                  <c:v> '06</c:v>
                </c:pt>
                <c:pt idx="9">
                  <c:v> '07</c:v>
                </c:pt>
                <c:pt idx="10">
                  <c:v> '08</c:v>
                </c:pt>
                <c:pt idx="11">
                  <c:v> '09</c:v>
                </c:pt>
                <c:pt idx="12">
                  <c:v> '10</c:v>
                </c:pt>
              </c:strCache>
            </c:strRef>
          </c:cat>
          <c:val>
            <c:numRef>
              <c:f>'[Statistiche 2012.xls]Grafici costi e ricavi'!$E$2:$E$14</c:f>
              <c:numCache>
                <c:formatCode>_(* #,##0.00_);_(* \(#,##0.00\);_(* "-"??_);_(@_)</c:formatCode>
                <c:ptCount val="13"/>
                <c:pt idx="0">
                  <c:v>16733.21</c:v>
                </c:pt>
                <c:pt idx="1">
                  <c:v>23860.26</c:v>
                </c:pt>
                <c:pt idx="2">
                  <c:v>26200.0</c:v>
                </c:pt>
                <c:pt idx="3">
                  <c:v>37675.41</c:v>
                </c:pt>
                <c:pt idx="4">
                  <c:v>87880.12</c:v>
                </c:pt>
                <c:pt idx="5">
                  <c:v>144610.77</c:v>
                </c:pt>
                <c:pt idx="6">
                  <c:v>215010.9699999999</c:v>
                </c:pt>
                <c:pt idx="7">
                  <c:v>617344.51</c:v>
                </c:pt>
                <c:pt idx="8">
                  <c:v>666283.71</c:v>
                </c:pt>
                <c:pt idx="9">
                  <c:v>726018.3099999997</c:v>
                </c:pt>
                <c:pt idx="10">
                  <c:v>968711.3899999997</c:v>
                </c:pt>
                <c:pt idx="11">
                  <c:v>1.14065506E6</c:v>
                </c:pt>
                <c:pt idx="12">
                  <c:v>1.43128294E6</c:v>
                </c:pt>
              </c:numCache>
            </c:numRef>
          </c:val>
          <c:smooth val="0"/>
        </c:ser>
        <c:dLbls>
          <c:showLegendKey val="0"/>
          <c:showVal val="0"/>
          <c:showCatName val="0"/>
          <c:showSerName val="0"/>
          <c:showPercent val="0"/>
          <c:showBubbleSize val="0"/>
        </c:dLbls>
        <c:marker val="1"/>
        <c:smooth val="0"/>
        <c:axId val="496456360"/>
        <c:axId val="496459272"/>
      </c:lineChart>
      <c:catAx>
        <c:axId val="49644735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it-IT"/>
          </a:p>
        </c:txPr>
        <c:crossAx val="496452872"/>
        <c:crosses val="autoZero"/>
        <c:auto val="0"/>
        <c:lblAlgn val="ctr"/>
        <c:lblOffset val="100"/>
        <c:tickLblSkip val="1"/>
        <c:tickMarkSkip val="1"/>
        <c:noMultiLvlLbl val="0"/>
      </c:catAx>
      <c:valAx>
        <c:axId val="496452872"/>
        <c:scaling>
          <c:orientation val="minMax"/>
        </c:scaling>
        <c:delete val="0"/>
        <c:axPos val="l"/>
        <c:majorGridlines>
          <c:spPr>
            <a:ln w="3175">
              <a:solidFill>
                <a:srgbClr val="000000"/>
              </a:solidFill>
              <a:prstDash val="solid"/>
            </a:ln>
          </c:spPr>
        </c:majorGridlines>
        <c:numFmt formatCode="_(* #,##0.00_);_(* \(#,##0.00\);_(* &quot;-&quot;??_);_(@_)"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96447352"/>
        <c:crosses val="autoZero"/>
        <c:crossBetween val="between"/>
      </c:valAx>
      <c:catAx>
        <c:axId val="496456360"/>
        <c:scaling>
          <c:orientation val="minMax"/>
        </c:scaling>
        <c:delete val="1"/>
        <c:axPos val="b"/>
        <c:majorTickMark val="out"/>
        <c:minorTickMark val="none"/>
        <c:tickLblPos val="nextTo"/>
        <c:crossAx val="496459272"/>
        <c:crosses val="autoZero"/>
        <c:auto val="0"/>
        <c:lblAlgn val="ctr"/>
        <c:lblOffset val="100"/>
        <c:noMultiLvlLbl val="0"/>
      </c:catAx>
      <c:valAx>
        <c:axId val="496459272"/>
        <c:scaling>
          <c:orientation val="minMax"/>
        </c:scaling>
        <c:delete val="0"/>
        <c:axPos val="r"/>
        <c:numFmt formatCode="_(* #,##0.00_);_(* \(#,##0.00\);_(* &quot;-&quot;??_);_(@_)"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96456360"/>
        <c:crosses val="max"/>
        <c:crossBetween val="between"/>
      </c:valAx>
      <c:spPr>
        <a:noFill/>
        <a:ln w="12700">
          <a:solidFill>
            <a:srgbClr val="808080"/>
          </a:solidFill>
          <a:prstDash val="solid"/>
        </a:ln>
      </c:spPr>
    </c:plotArea>
    <c:legend>
      <c:legendPos val="r"/>
      <c:layout>
        <c:manualLayout>
          <c:xMode val="edge"/>
          <c:yMode val="edge"/>
          <c:x val="0.1113074204947"/>
          <c:y val="0.848563968668407"/>
          <c:w val="0.789752650176678"/>
          <c:h val="0.114882506527415"/>
        </c:manualLayout>
      </c:layout>
      <c:overlay val="0"/>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Foglio1!$B$120</c:f>
              <c:strCache>
                <c:ptCount val="1"/>
                <c:pt idx="0">
                  <c:v>n. di record</c:v>
                </c:pt>
              </c:strCache>
            </c:strRef>
          </c:tx>
          <c:spPr>
            <a:solidFill>
              <a:schemeClr val="accent3">
                <a:lumMod val="85000"/>
              </a:schemeClr>
            </a:solidFill>
          </c:spPr>
          <c:invertIfNegative val="0"/>
          <c:cat>
            <c:strRef>
              <c:f>Foglio1!$A$121:$A$147</c:f>
              <c:strCache>
                <c:ptCount val="27"/>
                <c:pt idx="0">
                  <c:v>Medicine</c:v>
                </c:pt>
                <c:pt idx="1">
                  <c:v>Physics and Astronomy</c:v>
                </c:pt>
                <c:pt idx="2">
                  <c:v>Biochemistry, Genetics and Molecular Biology</c:v>
                </c:pt>
                <c:pt idx="3">
                  <c:v>Engineering</c:v>
                </c:pt>
                <c:pt idx="4">
                  <c:v>Mathematics</c:v>
                </c:pt>
                <c:pt idx="5">
                  <c:v>Computer Science</c:v>
                </c:pt>
                <c:pt idx="6">
                  <c:v>Agricultural and Biological Sciences</c:v>
                </c:pt>
                <c:pt idx="7">
                  <c:v>Chemistry</c:v>
                </c:pt>
                <c:pt idx="8">
                  <c:v>Immunology and Microbiology</c:v>
                </c:pt>
                <c:pt idx="9">
                  <c:v>Earth and Planetary Sciences</c:v>
                </c:pt>
                <c:pt idx="10">
                  <c:v>Materials Science</c:v>
                </c:pt>
                <c:pt idx="11">
                  <c:v>Social Sciences</c:v>
                </c:pt>
                <c:pt idx="12">
                  <c:v>Chemical Engineering</c:v>
                </c:pt>
                <c:pt idx="13">
                  <c:v>Neuroscience</c:v>
                </c:pt>
                <c:pt idx="14">
                  <c:v>Nursing</c:v>
                </c:pt>
                <c:pt idx="15">
                  <c:v>Pharmacology, Toxicology and Pharmaceutics</c:v>
                </c:pt>
                <c:pt idx="16">
                  <c:v>Arts and Humanities</c:v>
                </c:pt>
                <c:pt idx="17">
                  <c:v>Psychology</c:v>
                </c:pt>
                <c:pt idx="18">
                  <c:v>Business, Management and Accounting</c:v>
                </c:pt>
                <c:pt idx="19">
                  <c:v>Environmental Science</c:v>
                </c:pt>
                <c:pt idx="20">
                  <c:v>Decision Sciences</c:v>
                </c:pt>
                <c:pt idx="21">
                  <c:v>Energy</c:v>
                </c:pt>
                <c:pt idx="22">
                  <c:v>Health Professions</c:v>
                </c:pt>
                <c:pt idx="23">
                  <c:v>Veterinary</c:v>
                </c:pt>
                <c:pt idx="24">
                  <c:v>Dentistry</c:v>
                </c:pt>
                <c:pt idx="25">
                  <c:v>Economics, Econometrics and Finance</c:v>
                </c:pt>
                <c:pt idx="26">
                  <c:v>Multidisciplinary</c:v>
                </c:pt>
              </c:strCache>
            </c:strRef>
          </c:cat>
          <c:val>
            <c:numRef>
              <c:f>Foglio1!$B$121:$B$147</c:f>
              <c:numCache>
                <c:formatCode>General</c:formatCode>
                <c:ptCount val="27"/>
                <c:pt idx="0">
                  <c:v>307.0</c:v>
                </c:pt>
                <c:pt idx="1">
                  <c:v>254.0</c:v>
                </c:pt>
                <c:pt idx="2">
                  <c:v>137.0</c:v>
                </c:pt>
                <c:pt idx="3">
                  <c:v>136.0</c:v>
                </c:pt>
                <c:pt idx="4">
                  <c:v>107.0</c:v>
                </c:pt>
                <c:pt idx="5">
                  <c:v>102.0</c:v>
                </c:pt>
                <c:pt idx="6">
                  <c:v>100.0</c:v>
                </c:pt>
                <c:pt idx="7">
                  <c:v>56.0</c:v>
                </c:pt>
                <c:pt idx="8">
                  <c:v>40.0</c:v>
                </c:pt>
                <c:pt idx="9">
                  <c:v>39.0</c:v>
                </c:pt>
                <c:pt idx="10">
                  <c:v>36.0</c:v>
                </c:pt>
                <c:pt idx="11">
                  <c:v>35.0</c:v>
                </c:pt>
                <c:pt idx="12">
                  <c:v>33.0</c:v>
                </c:pt>
                <c:pt idx="13">
                  <c:v>27.0</c:v>
                </c:pt>
                <c:pt idx="14">
                  <c:v>27.0</c:v>
                </c:pt>
                <c:pt idx="15">
                  <c:v>20.0</c:v>
                </c:pt>
                <c:pt idx="16">
                  <c:v>18.0</c:v>
                </c:pt>
                <c:pt idx="17">
                  <c:v>18.0</c:v>
                </c:pt>
                <c:pt idx="18">
                  <c:v>17.0</c:v>
                </c:pt>
                <c:pt idx="19">
                  <c:v>16.0</c:v>
                </c:pt>
                <c:pt idx="20">
                  <c:v>14.0</c:v>
                </c:pt>
                <c:pt idx="21">
                  <c:v>13.0</c:v>
                </c:pt>
                <c:pt idx="22">
                  <c:v>12.0</c:v>
                </c:pt>
                <c:pt idx="23">
                  <c:v>11.0</c:v>
                </c:pt>
                <c:pt idx="24">
                  <c:v>10.0</c:v>
                </c:pt>
                <c:pt idx="25">
                  <c:v>8.0</c:v>
                </c:pt>
                <c:pt idx="26">
                  <c:v>3.0</c:v>
                </c:pt>
              </c:numCache>
            </c:numRef>
          </c:val>
        </c:ser>
        <c:dLbls>
          <c:showLegendKey val="0"/>
          <c:showVal val="0"/>
          <c:showCatName val="0"/>
          <c:showSerName val="0"/>
          <c:showPercent val="0"/>
          <c:showBubbleSize val="0"/>
        </c:dLbls>
        <c:gapWidth val="150"/>
        <c:shape val="cylinder"/>
        <c:axId val="454526712"/>
        <c:axId val="454529656"/>
        <c:axId val="0"/>
      </c:bar3DChart>
      <c:catAx>
        <c:axId val="454526712"/>
        <c:scaling>
          <c:orientation val="minMax"/>
        </c:scaling>
        <c:delete val="0"/>
        <c:axPos val="b"/>
        <c:majorTickMark val="out"/>
        <c:minorTickMark val="none"/>
        <c:tickLblPos val="nextTo"/>
        <c:crossAx val="454529656"/>
        <c:crosses val="autoZero"/>
        <c:auto val="1"/>
        <c:lblAlgn val="ctr"/>
        <c:lblOffset val="100"/>
        <c:noMultiLvlLbl val="0"/>
      </c:catAx>
      <c:valAx>
        <c:axId val="454529656"/>
        <c:scaling>
          <c:orientation val="minMax"/>
        </c:scaling>
        <c:delete val="0"/>
        <c:axPos val="l"/>
        <c:majorGridlines/>
        <c:numFmt formatCode="General" sourceLinked="1"/>
        <c:majorTickMark val="out"/>
        <c:minorTickMark val="none"/>
        <c:tickLblPos val="nextTo"/>
        <c:crossAx val="4545267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2"/>
            <c:bubble3D val="0"/>
            <c:spPr>
              <a:solidFill>
                <a:schemeClr val="bg2">
                  <a:lumMod val="40000"/>
                  <a:lumOff val="60000"/>
                </a:schemeClr>
              </a:solidFill>
            </c:spPr>
          </c:dPt>
          <c:dPt>
            <c:idx val="3"/>
            <c:bubble3D val="0"/>
            <c:spPr>
              <a:solidFill>
                <a:schemeClr val="accent6">
                  <a:lumMod val="40000"/>
                  <a:lumOff val="60000"/>
                </a:schemeClr>
              </a:solidFill>
            </c:spPr>
          </c:dPt>
          <c:dLbls>
            <c:txPr>
              <a:bodyPr/>
              <a:lstStyle/>
              <a:p>
                <a:pPr>
                  <a:defRPr sz="1000"/>
                </a:pPr>
                <a:endParaRPr lang="it-IT"/>
              </a:p>
            </c:txPr>
            <c:showLegendKey val="0"/>
            <c:showVal val="0"/>
            <c:showCatName val="1"/>
            <c:showSerName val="0"/>
            <c:showPercent val="1"/>
            <c:showBubbleSize val="0"/>
            <c:showLeaderLines val="1"/>
          </c:dLbls>
          <c:cat>
            <c:strRef>
              <c:f>Foglio1!$A$24:$A$27</c:f>
              <c:strCache>
                <c:ptCount val="4"/>
                <c:pt idx="0">
                  <c:v>Humanities</c:v>
                </c:pt>
                <c:pt idx="1">
                  <c:v>Socio economic</c:v>
                </c:pt>
                <c:pt idx="2">
                  <c:v>Medical</c:v>
                </c:pt>
                <c:pt idx="3">
                  <c:v>Technological and scientifical</c:v>
                </c:pt>
              </c:strCache>
            </c:strRef>
          </c:cat>
          <c:val>
            <c:numRef>
              <c:f>Foglio1!$B$24:$B$27</c:f>
              <c:numCache>
                <c:formatCode>#,##0.00\ [$€-1];[Red]\-#,##0.00\ [$€-1]</c:formatCode>
                <c:ptCount val="4"/>
                <c:pt idx="0">
                  <c:v>1.55735685E6</c:v>
                </c:pt>
                <c:pt idx="1">
                  <c:v>712476.55</c:v>
                </c:pt>
                <c:pt idx="2">
                  <c:v>2.99725877E6</c:v>
                </c:pt>
                <c:pt idx="3">
                  <c:v>1.384290235E7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4318987262"/>
          <c:y val="0.0852213620871032"/>
          <c:w val="0.654735744494713"/>
          <c:h val="0.865204668280531"/>
        </c:manualLayout>
      </c:layout>
      <c:pieChart>
        <c:varyColors val="1"/>
        <c:ser>
          <c:idx val="0"/>
          <c:order val="0"/>
          <c:dPt>
            <c:idx val="1"/>
            <c:bubble3D val="0"/>
            <c:spPr>
              <a:solidFill>
                <a:schemeClr val="accent2"/>
              </a:solidFill>
            </c:spPr>
          </c:dPt>
          <c:dLbls>
            <c:dLbl>
              <c:idx val="0"/>
              <c:layout>
                <c:manualLayout>
                  <c:x val="-0.0819133849758752"/>
                  <c:y val="0.0397624548092931"/>
                </c:manualLayout>
              </c:layout>
              <c:showLegendKey val="1"/>
              <c:showVal val="0"/>
              <c:showCatName val="1"/>
              <c:showSerName val="0"/>
              <c:showPercent val="0"/>
              <c:showBubbleSize val="0"/>
            </c:dLbl>
            <c:dLbl>
              <c:idx val="1"/>
              <c:layout>
                <c:manualLayout>
                  <c:x val="-0.073147781872498"/>
                  <c:y val="0.0648181279385751"/>
                </c:manualLayout>
              </c:layout>
              <c:showLegendKey val="1"/>
              <c:showVal val="0"/>
              <c:showCatName val="1"/>
              <c:showSerName val="0"/>
              <c:showPercent val="0"/>
              <c:showBubbleSize val="0"/>
            </c:dLbl>
            <c:dLbl>
              <c:idx val="2"/>
              <c:layout>
                <c:manualLayout>
                  <c:x val="-0.0821966525806214"/>
                  <c:y val="-0.0514165664235894"/>
                </c:manualLayout>
              </c:layout>
              <c:showLegendKey val="1"/>
              <c:showVal val="0"/>
              <c:showCatName val="1"/>
              <c:showSerName val="0"/>
              <c:showPercent val="0"/>
              <c:showBubbleSize val="0"/>
            </c:dLbl>
            <c:dLbl>
              <c:idx val="3"/>
              <c:layout>
                <c:manualLayout>
                  <c:x val="-0.0845694418563548"/>
                  <c:y val="-0.00795249096185862"/>
                </c:manualLayout>
              </c:layout>
              <c:showLegendKey val="1"/>
              <c:showVal val="0"/>
              <c:showCatName val="1"/>
              <c:showSerName val="0"/>
              <c:showPercent val="0"/>
              <c:showBubbleSize val="0"/>
            </c:dLbl>
            <c:dLbl>
              <c:idx val="4"/>
              <c:layout>
                <c:manualLayout>
                  <c:x val="0.0595314902743763"/>
                  <c:y val="-0.0763966099732158"/>
                </c:manualLayout>
              </c:layout>
              <c:showLegendKey val="1"/>
              <c:showVal val="0"/>
              <c:showCatName val="1"/>
              <c:showSerName val="0"/>
              <c:showPercent val="0"/>
              <c:showBubbleSize val="0"/>
            </c:dLbl>
            <c:dLbl>
              <c:idx val="5"/>
              <c:layout>
                <c:manualLayout>
                  <c:x val="0.0723567495476211"/>
                  <c:y val="0.15762407967747"/>
                </c:manualLayout>
              </c:layout>
              <c:showLegendKey val="1"/>
              <c:showVal val="0"/>
              <c:showCatName val="1"/>
              <c:showSerName val="0"/>
              <c:showPercent val="0"/>
              <c:showBubbleSize val="0"/>
            </c:dLbl>
            <c:showLegendKey val="1"/>
            <c:showVal val="0"/>
            <c:showCatName val="1"/>
            <c:showSerName val="0"/>
            <c:showPercent val="0"/>
            <c:showBubbleSize val="0"/>
            <c:showLeaderLines val="1"/>
          </c:dLbls>
          <c:cat>
            <c:strRef>
              <c:f>'GRAFICI sh'!$A$8:$A$13</c:f>
              <c:strCache>
                <c:ptCount val="6"/>
                <c:pt idx="0">
                  <c:v>SH6 The study of the human past: archaeology, history and memory</c:v>
                </c:pt>
                <c:pt idx="1">
                  <c:v>SH3 Environment, space and population: environmental studies, demography, social geography, urban and regional studies</c:v>
                </c:pt>
                <c:pt idx="2">
                  <c:v>SH2 Institutions, values, beliefs and behaviour: sociology, social anthropology, political science, law, communication, social studies of science and technology</c:v>
                </c:pt>
                <c:pt idx="3">
                  <c:v>SH4 The Human Mind and its complexity: cognition, psychology, linguistics, philosophy and education</c:v>
                </c:pt>
                <c:pt idx="4">
                  <c:v>SH1 Individuals, institutions and markets: economics, finance and management</c:v>
                </c:pt>
                <c:pt idx="5">
                  <c:v>SH5 Cultures and cultural production: literature, visual and performing arts, music, cultural and comparative studies</c:v>
                </c:pt>
              </c:strCache>
            </c:strRef>
          </c:cat>
          <c:val>
            <c:numRef>
              <c:f>'GRAFICI sh'!$B$8:$B$13</c:f>
              <c:numCache>
                <c:formatCode>General</c:formatCode>
                <c:ptCount val="6"/>
                <c:pt idx="0">
                  <c:v>12.0</c:v>
                </c:pt>
                <c:pt idx="1">
                  <c:v>16.0</c:v>
                </c:pt>
                <c:pt idx="2">
                  <c:v>23.0</c:v>
                </c:pt>
                <c:pt idx="3">
                  <c:v>24.0</c:v>
                </c:pt>
                <c:pt idx="4">
                  <c:v>28.0</c:v>
                </c:pt>
                <c:pt idx="5">
                  <c:v>34.0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0.120208732149419"/>
                  <c:y val="0.0157942649821662"/>
                </c:manualLayout>
              </c:layout>
              <c:showLegendKey val="0"/>
              <c:showVal val="0"/>
              <c:showCatName val="1"/>
              <c:showSerName val="0"/>
              <c:showPercent val="0"/>
              <c:showBubbleSize val="0"/>
            </c:dLbl>
            <c:showLegendKey val="0"/>
            <c:showVal val="0"/>
            <c:showCatName val="1"/>
            <c:showSerName val="0"/>
            <c:showPercent val="0"/>
            <c:showBubbleSize val="0"/>
            <c:showLeaderLines val="1"/>
          </c:dLbls>
          <c:cat>
            <c:strRef>
              <c:f>'GRAFICI Ls'!$A$16:$A$24</c:f>
              <c:strCache>
                <c:ptCount val="9"/>
                <c:pt idx="0">
                  <c:v>LS8 Evolutionary, population and environmental biology</c:v>
                </c:pt>
                <c:pt idx="1">
                  <c:v>LS5 Neurosciences and neural disorders</c:v>
                </c:pt>
                <c:pt idx="2">
                  <c:v>LS3 Cellular and Developmental Biology</c:v>
                </c:pt>
                <c:pt idx="3">
                  <c:v>LS2 Genetics, Genomics, Bioinformatics and Systems Biology</c:v>
                </c:pt>
                <c:pt idx="4">
                  <c:v>LS1 Molecular and Structural Biology and Biochemistry</c:v>
                </c:pt>
                <c:pt idx="5">
                  <c:v>LS6 Immunity and infection</c:v>
                </c:pt>
                <c:pt idx="6">
                  <c:v>LS4 Physiology, Pathophysiology and Endocrinology</c:v>
                </c:pt>
                <c:pt idx="7">
                  <c:v>LS7 Diagnostic tools, therapies and public health</c:v>
                </c:pt>
                <c:pt idx="8">
                  <c:v>LS9 Applied life sciences and biotechnology</c:v>
                </c:pt>
              </c:strCache>
            </c:strRef>
          </c:cat>
          <c:val>
            <c:numRef>
              <c:f>'GRAFICI Ls'!$B$16:$B$24</c:f>
              <c:numCache>
                <c:formatCode>General</c:formatCode>
                <c:ptCount val="9"/>
                <c:pt idx="0">
                  <c:v>1.0</c:v>
                </c:pt>
                <c:pt idx="1">
                  <c:v>5.0</c:v>
                </c:pt>
                <c:pt idx="2">
                  <c:v>10.0</c:v>
                </c:pt>
                <c:pt idx="3">
                  <c:v>12.0</c:v>
                </c:pt>
                <c:pt idx="4">
                  <c:v>19.0</c:v>
                </c:pt>
                <c:pt idx="5">
                  <c:v>21.0</c:v>
                </c:pt>
                <c:pt idx="6">
                  <c:v>33.0</c:v>
                </c:pt>
                <c:pt idx="7">
                  <c:v>33.0</c:v>
                </c:pt>
                <c:pt idx="8">
                  <c:v>47.0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howLegendKey val="0"/>
            <c:showVal val="0"/>
            <c:showCatName val="1"/>
            <c:showSerName val="0"/>
            <c:showPercent val="0"/>
            <c:showBubbleSize val="0"/>
            <c:showLeaderLines val="1"/>
          </c:dLbls>
          <c:cat>
            <c:strRef>
              <c:f>'GRAFICI pe'!$A$17:$A$25</c:f>
              <c:strCache>
                <c:ptCount val="9"/>
                <c:pt idx="0">
                  <c:v>PE3 Condensed matter physics</c:v>
                </c:pt>
                <c:pt idx="1">
                  <c:v>PE10 Earth system science</c:v>
                </c:pt>
                <c:pt idx="2">
                  <c:v>PE2 Fundamental constituents of matter</c:v>
                </c:pt>
                <c:pt idx="3">
                  <c:v>PE7 Systems and communication engineering</c:v>
                </c:pt>
                <c:pt idx="4">
                  <c:v>PE1 Mathematics</c:v>
                </c:pt>
                <c:pt idx="5">
                  <c:v>PE4 Physical and analytical chemical sciences</c:v>
                </c:pt>
                <c:pt idx="6">
                  <c:v>PE5 Synthetic chemistry and materials</c:v>
                </c:pt>
                <c:pt idx="7">
                  <c:v>PE8 Products and processes engineering</c:v>
                </c:pt>
                <c:pt idx="8">
                  <c:v>PE6 Computer science and informatics</c:v>
                </c:pt>
              </c:strCache>
            </c:strRef>
          </c:cat>
          <c:val>
            <c:numRef>
              <c:f>'GRAFICI pe'!$B$17:$B$25</c:f>
              <c:numCache>
                <c:formatCode>General</c:formatCode>
                <c:ptCount val="9"/>
                <c:pt idx="0">
                  <c:v>1.0</c:v>
                </c:pt>
                <c:pt idx="1">
                  <c:v>6.0</c:v>
                </c:pt>
                <c:pt idx="2">
                  <c:v>9.0</c:v>
                </c:pt>
                <c:pt idx="3">
                  <c:v>9.0</c:v>
                </c:pt>
                <c:pt idx="4">
                  <c:v>13.0</c:v>
                </c:pt>
                <c:pt idx="5">
                  <c:v>15.0</c:v>
                </c:pt>
                <c:pt idx="6">
                  <c:v>16.0</c:v>
                </c:pt>
                <c:pt idx="7">
                  <c:v>23.0</c:v>
                </c:pt>
                <c:pt idx="8">
                  <c:v>35.0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Foglio1!$B$42</c:f>
              <c:strCache>
                <c:ptCount val="1"/>
                <c:pt idx="0">
                  <c:v>Central administration</c:v>
                </c:pt>
              </c:strCache>
            </c:strRef>
          </c:tx>
          <c:spPr>
            <a:solidFill>
              <a:srgbClr val="C72723"/>
            </a:solidFill>
          </c:spPr>
          <c:invertIfNegative val="0"/>
          <c:cat>
            <c:strRef>
              <c:f>Foglio1!$A$43:$A$51</c:f>
              <c:strCache>
                <c:ptCount val="9"/>
                <c:pt idx="0">
                  <c:v>Enterprises</c:v>
                </c:pt>
                <c:pt idx="1">
                  <c:v>Other public bodies</c:v>
                </c:pt>
                <c:pt idx="2">
                  <c:v>Ministries</c:v>
                </c:pt>
                <c:pt idx="3">
                  <c:v>EU</c:v>
                </c:pt>
                <c:pt idx="4">
                  <c:v>Region FVG</c:v>
                </c:pt>
                <c:pt idx="5">
                  <c:v>Other private bodies</c:v>
                </c:pt>
                <c:pt idx="6">
                  <c:v>Consortium</c:v>
                </c:pt>
                <c:pt idx="7">
                  <c:v>Provinces</c:v>
                </c:pt>
                <c:pt idx="8">
                  <c:v>Municipalities</c:v>
                </c:pt>
              </c:strCache>
            </c:strRef>
          </c:cat>
          <c:val>
            <c:numRef>
              <c:f>Foglio1!$B$43:$B$51</c:f>
              <c:numCache>
                <c:formatCode>#,##0.00</c:formatCode>
                <c:ptCount val="9"/>
                <c:pt idx="0">
                  <c:v>350675.26</c:v>
                </c:pt>
                <c:pt idx="1">
                  <c:v>79201.09</c:v>
                </c:pt>
                <c:pt idx="2">
                  <c:v>455174.58</c:v>
                </c:pt>
                <c:pt idx="3">
                  <c:v>56528.93</c:v>
                </c:pt>
                <c:pt idx="4">
                  <c:v>130435.0</c:v>
                </c:pt>
                <c:pt idx="5">
                  <c:v>11474.78</c:v>
                </c:pt>
                <c:pt idx="6" formatCode="General">
                  <c:v>0.0</c:v>
                </c:pt>
                <c:pt idx="7">
                  <c:v>43000.0</c:v>
                </c:pt>
                <c:pt idx="8" formatCode="General">
                  <c:v>0.0</c:v>
                </c:pt>
              </c:numCache>
            </c:numRef>
          </c:val>
        </c:ser>
        <c:ser>
          <c:idx val="1"/>
          <c:order val="1"/>
          <c:tx>
            <c:strRef>
              <c:f>Foglio1!$C$42</c:f>
              <c:strCache>
                <c:ptCount val="1"/>
                <c:pt idx="0">
                  <c:v>Experimental Farm</c:v>
                </c:pt>
              </c:strCache>
            </c:strRef>
          </c:tx>
          <c:invertIfNegative val="0"/>
          <c:cat>
            <c:strRef>
              <c:f>Foglio1!$A$43:$A$51</c:f>
              <c:strCache>
                <c:ptCount val="9"/>
                <c:pt idx="0">
                  <c:v>Enterprises</c:v>
                </c:pt>
                <c:pt idx="1">
                  <c:v>Other public bodies</c:v>
                </c:pt>
                <c:pt idx="2">
                  <c:v>Ministries</c:v>
                </c:pt>
                <c:pt idx="3">
                  <c:v>EU</c:v>
                </c:pt>
                <c:pt idx="4">
                  <c:v>Region FVG</c:v>
                </c:pt>
                <c:pt idx="5">
                  <c:v>Other private bodies</c:v>
                </c:pt>
                <c:pt idx="6">
                  <c:v>Consortium</c:v>
                </c:pt>
                <c:pt idx="7">
                  <c:v>Provinces</c:v>
                </c:pt>
                <c:pt idx="8">
                  <c:v>Municipalities</c:v>
                </c:pt>
              </c:strCache>
            </c:strRef>
          </c:cat>
          <c:val>
            <c:numRef>
              <c:f>Foglio1!$C$43:$C$51</c:f>
              <c:numCache>
                <c:formatCode>#,##0.00</c:formatCode>
                <c:ptCount val="9"/>
                <c:pt idx="0">
                  <c:v>27128.0</c:v>
                </c:pt>
                <c:pt idx="1">
                  <c:v>14344.0</c:v>
                </c:pt>
                <c:pt idx="2" formatCode="General">
                  <c:v>0.0</c:v>
                </c:pt>
                <c:pt idx="3" formatCode="General">
                  <c:v>0.0</c:v>
                </c:pt>
                <c:pt idx="4">
                  <c:v>50000.0</c:v>
                </c:pt>
                <c:pt idx="5" formatCode="General">
                  <c:v>913.67</c:v>
                </c:pt>
                <c:pt idx="6">
                  <c:v>6008.5</c:v>
                </c:pt>
                <c:pt idx="7" formatCode="General">
                  <c:v>0.0</c:v>
                </c:pt>
                <c:pt idx="8" formatCode="General">
                  <c:v>0.0</c:v>
                </c:pt>
              </c:numCache>
            </c:numRef>
          </c:val>
        </c:ser>
        <c:ser>
          <c:idx val="2"/>
          <c:order val="2"/>
          <c:tx>
            <c:strRef>
              <c:f>Foglio1!$D$42</c:f>
              <c:strCache>
                <c:ptCount val="1"/>
                <c:pt idx="0">
                  <c:v>Departments</c:v>
                </c:pt>
              </c:strCache>
            </c:strRef>
          </c:tx>
          <c:spPr>
            <a:solidFill>
              <a:schemeClr val="accent6">
                <a:lumMod val="60000"/>
                <a:lumOff val="40000"/>
              </a:schemeClr>
            </a:solidFill>
          </c:spPr>
          <c:invertIfNegative val="0"/>
          <c:cat>
            <c:strRef>
              <c:f>Foglio1!$A$43:$A$51</c:f>
              <c:strCache>
                <c:ptCount val="9"/>
                <c:pt idx="0">
                  <c:v>Enterprises</c:v>
                </c:pt>
                <c:pt idx="1">
                  <c:v>Other public bodies</c:v>
                </c:pt>
                <c:pt idx="2">
                  <c:v>Ministries</c:v>
                </c:pt>
                <c:pt idx="3">
                  <c:v>EU</c:v>
                </c:pt>
                <c:pt idx="4">
                  <c:v>Region FVG</c:v>
                </c:pt>
                <c:pt idx="5">
                  <c:v>Other private bodies</c:v>
                </c:pt>
                <c:pt idx="6">
                  <c:v>Consortium</c:v>
                </c:pt>
                <c:pt idx="7">
                  <c:v>Provinces</c:v>
                </c:pt>
                <c:pt idx="8">
                  <c:v>Municipalities</c:v>
                </c:pt>
              </c:strCache>
            </c:strRef>
          </c:cat>
          <c:val>
            <c:numRef>
              <c:f>Foglio1!$D$43:$D$51</c:f>
              <c:numCache>
                <c:formatCode>#,##0.00</c:formatCode>
                <c:ptCount val="9"/>
                <c:pt idx="0">
                  <c:v>4.89181904E6</c:v>
                </c:pt>
                <c:pt idx="1">
                  <c:v>3.55374167E6</c:v>
                </c:pt>
                <c:pt idx="2">
                  <c:v>3.06021839E6</c:v>
                </c:pt>
                <c:pt idx="3">
                  <c:v>2.7685E6</c:v>
                </c:pt>
                <c:pt idx="4">
                  <c:v>1.88042985E6</c:v>
                </c:pt>
                <c:pt idx="5">
                  <c:v>1.5275314E6</c:v>
                </c:pt>
                <c:pt idx="6">
                  <c:v>706850.0</c:v>
                </c:pt>
                <c:pt idx="7">
                  <c:v>546782.6699999998</c:v>
                </c:pt>
                <c:pt idx="8">
                  <c:v>66299.04</c:v>
                </c:pt>
              </c:numCache>
            </c:numRef>
          </c:val>
        </c:ser>
        <c:dLbls>
          <c:showLegendKey val="0"/>
          <c:showVal val="0"/>
          <c:showCatName val="0"/>
          <c:showSerName val="0"/>
          <c:showPercent val="0"/>
          <c:showBubbleSize val="0"/>
        </c:dLbls>
        <c:gapWidth val="150"/>
        <c:axId val="489528072"/>
        <c:axId val="453084136"/>
      </c:barChart>
      <c:catAx>
        <c:axId val="489528072"/>
        <c:scaling>
          <c:orientation val="minMax"/>
        </c:scaling>
        <c:delete val="0"/>
        <c:axPos val="b"/>
        <c:majorTickMark val="out"/>
        <c:minorTickMark val="none"/>
        <c:tickLblPos val="nextTo"/>
        <c:txPr>
          <a:bodyPr/>
          <a:lstStyle/>
          <a:p>
            <a:pPr>
              <a:defRPr sz="800"/>
            </a:pPr>
            <a:endParaRPr lang="it-IT"/>
          </a:p>
        </c:txPr>
        <c:crossAx val="453084136"/>
        <c:crosses val="autoZero"/>
        <c:auto val="1"/>
        <c:lblAlgn val="ctr"/>
        <c:lblOffset val="100"/>
        <c:noMultiLvlLbl val="0"/>
      </c:catAx>
      <c:valAx>
        <c:axId val="453084136"/>
        <c:scaling>
          <c:orientation val="minMax"/>
          <c:max val="5.0E6"/>
        </c:scaling>
        <c:delete val="0"/>
        <c:axPos val="l"/>
        <c:majorGridlines/>
        <c:numFmt formatCode="#,##0.00" sourceLinked="1"/>
        <c:majorTickMark val="out"/>
        <c:minorTickMark val="none"/>
        <c:tickLblPos val="nextTo"/>
        <c:crossAx val="489528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2">
                  <a:lumMod val="60000"/>
                  <a:lumOff val="40000"/>
                </a:schemeClr>
              </a:solidFill>
            </c:spPr>
          </c:dPt>
          <c:dPt>
            <c:idx val="2"/>
            <c:bubble3D val="0"/>
            <c:spPr>
              <a:solidFill>
                <a:schemeClr val="accent6">
                  <a:lumMod val="40000"/>
                  <a:lumOff val="60000"/>
                </a:schemeClr>
              </a:solidFill>
            </c:spPr>
          </c:dPt>
          <c:dLbls>
            <c:showLegendKey val="0"/>
            <c:showVal val="1"/>
            <c:showCatName val="1"/>
            <c:showSerName val="0"/>
            <c:showPercent val="0"/>
            <c:showBubbleSize val="0"/>
            <c:showLeaderLines val="1"/>
          </c:dLbls>
          <c:cat>
            <c:strRef>
              <c:f>(Foglio1!$A$69,Foglio1!$A$71,Foglio1!$A$73)</c:f>
              <c:strCache>
                <c:ptCount val="3"/>
                <c:pt idx="0">
                  <c:v>FP7 projects submitted</c:v>
                </c:pt>
                <c:pt idx="1">
                  <c:v>Interreg projects submitted</c:v>
                </c:pt>
                <c:pt idx="2">
                  <c:v>Other international submitted</c:v>
                </c:pt>
              </c:strCache>
            </c:strRef>
          </c:cat>
          <c:val>
            <c:numRef>
              <c:f>(Foglio1!$B$69,Foglio1!$B$71,Foglio1!$B$73)</c:f>
              <c:numCache>
                <c:formatCode>General</c:formatCode>
                <c:ptCount val="3"/>
                <c:pt idx="0">
                  <c:v>185.0</c:v>
                </c:pt>
                <c:pt idx="1">
                  <c:v>90.0</c:v>
                </c:pt>
                <c:pt idx="2">
                  <c:v>26.0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0"/>
          <c:dPt>
            <c:idx val="1"/>
            <c:bubble3D val="0"/>
            <c:spPr>
              <a:solidFill>
                <a:schemeClr val="accent2">
                  <a:lumMod val="60000"/>
                  <a:lumOff val="40000"/>
                </a:schemeClr>
              </a:solidFill>
            </c:spPr>
          </c:dPt>
          <c:dPt>
            <c:idx val="2"/>
            <c:bubble3D val="0"/>
            <c:spPr>
              <a:solidFill>
                <a:schemeClr val="accent6">
                  <a:lumMod val="40000"/>
                  <a:lumOff val="60000"/>
                </a:schemeClr>
              </a:solidFill>
            </c:spPr>
          </c:dPt>
          <c:dLbls>
            <c:showLegendKey val="0"/>
            <c:showVal val="1"/>
            <c:showCatName val="1"/>
            <c:showSerName val="0"/>
            <c:showPercent val="0"/>
            <c:showBubbleSize val="0"/>
            <c:showLeaderLines val="1"/>
          </c:dLbls>
          <c:cat>
            <c:strRef>
              <c:f>(Foglio1!$A$70,Foglio1!$A$72,Foglio1!$A$74)</c:f>
              <c:strCache>
                <c:ptCount val="3"/>
                <c:pt idx="0">
                  <c:v>FP7 projects funded</c:v>
                </c:pt>
                <c:pt idx="1">
                  <c:v>Interreg projects funded</c:v>
                </c:pt>
                <c:pt idx="2">
                  <c:v>Other international funded</c:v>
                </c:pt>
              </c:strCache>
            </c:strRef>
          </c:cat>
          <c:val>
            <c:numRef>
              <c:f>(Foglio1!$B$70,Foglio1!$B$72,Foglio1!$B$74)</c:f>
              <c:numCache>
                <c:formatCode>General</c:formatCode>
                <c:ptCount val="3"/>
                <c:pt idx="0">
                  <c:v>36.0</c:v>
                </c:pt>
                <c:pt idx="1">
                  <c:v>29.0</c:v>
                </c:pt>
                <c:pt idx="2">
                  <c:v>8.0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2">
                  <a:lumMod val="40000"/>
                  <a:lumOff val="60000"/>
                </a:schemeClr>
              </a:solidFill>
            </c:spPr>
          </c:dPt>
          <c:dPt>
            <c:idx val="3"/>
            <c:bubble3D val="0"/>
            <c:spPr>
              <a:solidFill>
                <a:schemeClr val="bg2">
                  <a:lumMod val="75000"/>
                </a:schemeClr>
              </a:solidFill>
            </c:spPr>
          </c:dPt>
          <c:dLbls>
            <c:showLegendKey val="0"/>
            <c:showVal val="1"/>
            <c:showCatName val="1"/>
            <c:showSerName val="0"/>
            <c:showPercent val="0"/>
            <c:showBubbleSize val="0"/>
            <c:showLeaderLines val="1"/>
          </c:dLbls>
          <c:cat>
            <c:strRef>
              <c:f>Foglio1!$A$79:$A$84</c:f>
              <c:strCache>
                <c:ptCount val="6"/>
                <c:pt idx="0">
                  <c:v>ITALIA AUSTRIA</c:v>
                </c:pt>
                <c:pt idx="1">
                  <c:v>ITALIA SLOVENIA</c:v>
                </c:pt>
                <c:pt idx="2">
                  <c:v>SOUTH EST EUROPE</c:v>
                </c:pt>
                <c:pt idx="3">
                  <c:v>ALPIN SPACE</c:v>
                </c:pt>
                <c:pt idx="4">
                  <c:v>IPA ADRIATIC</c:v>
                </c:pt>
                <c:pt idx="5">
                  <c:v>CENTRAL EUROPE</c:v>
                </c:pt>
              </c:strCache>
            </c:strRef>
          </c:cat>
          <c:val>
            <c:numRef>
              <c:f>Foglio1!$B$79:$B$84</c:f>
              <c:numCache>
                <c:formatCode>General</c:formatCode>
                <c:ptCount val="6"/>
                <c:pt idx="0">
                  <c:v>9.0</c:v>
                </c:pt>
                <c:pt idx="1">
                  <c:v>70.0</c:v>
                </c:pt>
                <c:pt idx="2">
                  <c:v>4.0</c:v>
                </c:pt>
                <c:pt idx="3">
                  <c:v>3.0</c:v>
                </c:pt>
                <c:pt idx="4">
                  <c:v>3.0</c:v>
                </c:pt>
                <c:pt idx="5">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6400" cy="495300"/>
          </a:xfrm>
          <a:prstGeom prst="rect">
            <a:avLst/>
          </a:prstGeom>
        </p:spPr>
        <p:txBody>
          <a:bodyPr vert="horz" lIns="90946" tIns="45473" rIns="90946" bIns="45473" rtlCol="0"/>
          <a:lstStyle>
            <a:lvl1pPr algn="l">
              <a:defRPr sz="1200">
                <a:cs typeface="+mn-cs"/>
              </a:defRPr>
            </a:lvl1pPr>
          </a:lstStyle>
          <a:p>
            <a:pPr>
              <a:defRPr/>
            </a:pPr>
            <a:endParaRPr lang="it-IT"/>
          </a:p>
        </p:txBody>
      </p:sp>
      <p:sp>
        <p:nvSpPr>
          <p:cNvPr id="3" name="Segnaposto data 2"/>
          <p:cNvSpPr>
            <a:spLocks noGrp="1"/>
          </p:cNvSpPr>
          <p:nvPr>
            <p:ph type="dt" sz="quarter" idx="1"/>
          </p:nvPr>
        </p:nvSpPr>
        <p:spPr>
          <a:xfrm>
            <a:off x="3851276" y="1"/>
            <a:ext cx="2944813" cy="495300"/>
          </a:xfrm>
          <a:prstGeom prst="rect">
            <a:avLst/>
          </a:prstGeom>
        </p:spPr>
        <p:txBody>
          <a:bodyPr vert="horz" lIns="90946" tIns="45473" rIns="90946" bIns="45473" rtlCol="0"/>
          <a:lstStyle>
            <a:lvl1pPr algn="r">
              <a:defRPr sz="1200">
                <a:cs typeface="+mn-cs"/>
              </a:defRPr>
            </a:lvl1pPr>
          </a:lstStyle>
          <a:p>
            <a:pPr>
              <a:defRPr/>
            </a:pPr>
            <a:fld id="{DF8959B8-C14D-4117-BE80-A4D871C2C852}" type="datetimeFigureOut">
              <a:rPr lang="it-IT"/>
              <a:pPr>
                <a:defRPr/>
              </a:pPr>
              <a:t>25/09/13</a:t>
            </a:fld>
            <a:endParaRPr lang="it-IT"/>
          </a:p>
        </p:txBody>
      </p:sp>
      <p:sp>
        <p:nvSpPr>
          <p:cNvPr id="4" name="Segnaposto piè di pagina 3"/>
          <p:cNvSpPr>
            <a:spLocks noGrp="1"/>
          </p:cNvSpPr>
          <p:nvPr>
            <p:ph type="ftr" sz="quarter" idx="2"/>
          </p:nvPr>
        </p:nvSpPr>
        <p:spPr>
          <a:xfrm>
            <a:off x="0" y="9429751"/>
            <a:ext cx="2946400" cy="495300"/>
          </a:xfrm>
          <a:prstGeom prst="rect">
            <a:avLst/>
          </a:prstGeom>
        </p:spPr>
        <p:txBody>
          <a:bodyPr vert="horz" lIns="90946" tIns="45473" rIns="90946" bIns="45473" rtlCol="0" anchor="b"/>
          <a:lstStyle>
            <a:lvl1pPr algn="l">
              <a:defRPr sz="1200">
                <a:cs typeface="+mn-cs"/>
              </a:defRPr>
            </a:lvl1pPr>
          </a:lstStyle>
          <a:p>
            <a:pPr>
              <a:defRPr/>
            </a:pPr>
            <a:endParaRPr lang="it-IT"/>
          </a:p>
        </p:txBody>
      </p:sp>
      <p:sp>
        <p:nvSpPr>
          <p:cNvPr id="5" name="Segnaposto numero diapositiva 4"/>
          <p:cNvSpPr>
            <a:spLocks noGrp="1"/>
          </p:cNvSpPr>
          <p:nvPr>
            <p:ph type="sldNum" sz="quarter" idx="3"/>
          </p:nvPr>
        </p:nvSpPr>
        <p:spPr>
          <a:xfrm>
            <a:off x="3851276" y="9429751"/>
            <a:ext cx="2944813" cy="495300"/>
          </a:xfrm>
          <a:prstGeom prst="rect">
            <a:avLst/>
          </a:prstGeom>
        </p:spPr>
        <p:txBody>
          <a:bodyPr vert="horz" lIns="90946" tIns="45473" rIns="90946" bIns="45473" rtlCol="0" anchor="b"/>
          <a:lstStyle>
            <a:lvl1pPr algn="r">
              <a:defRPr sz="1200">
                <a:cs typeface="+mn-cs"/>
              </a:defRPr>
            </a:lvl1pPr>
          </a:lstStyle>
          <a:p>
            <a:pPr>
              <a:defRPr/>
            </a:pPr>
            <a:fld id="{D86AE3CD-1520-4D8B-B59C-CCDCB904C059}" type="slidenum">
              <a:rPr lang="it-IT"/>
              <a:pPr>
                <a:defRPr/>
              </a:pPr>
              <a:t>‹n.›</a:t>
            </a:fld>
            <a:endParaRPr lang="it-IT"/>
          </a:p>
        </p:txBody>
      </p:sp>
    </p:spTree>
    <p:extLst>
      <p:ext uri="{BB962C8B-B14F-4D97-AF65-F5344CB8AC3E}">
        <p14:creationId xmlns:p14="http://schemas.microsoft.com/office/powerpoint/2010/main" val="168839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1" y="1"/>
            <a:ext cx="2944813" cy="495300"/>
          </a:xfrm>
          <a:prstGeom prst="rect">
            <a:avLst/>
          </a:prstGeom>
          <a:noFill/>
          <a:ln>
            <a:noFill/>
          </a:ln>
          <a:effectLst/>
          <a:extLst/>
        </p:spPr>
        <p:txBody>
          <a:bodyPr vert="horz" wrap="square" lIns="90946" tIns="45473" rIns="90946" bIns="45473" numCol="1" anchor="t" anchorCtr="0" compatLnSpc="1">
            <a:prstTxWarp prst="textNoShape">
              <a:avLst/>
            </a:prstTxWarp>
          </a:bodyPr>
          <a:lstStyle>
            <a:lvl1pPr>
              <a:defRPr sz="1200">
                <a:cs typeface="+mn-cs"/>
              </a:defRPr>
            </a:lvl1pPr>
          </a:lstStyle>
          <a:p>
            <a:pPr>
              <a:defRPr/>
            </a:pPr>
            <a:endParaRPr lang="it-IT"/>
          </a:p>
        </p:txBody>
      </p:sp>
      <p:sp>
        <p:nvSpPr>
          <p:cNvPr id="87043" name="Rectangle 3"/>
          <p:cNvSpPr>
            <a:spLocks noGrp="1" noChangeArrowheads="1"/>
          </p:cNvSpPr>
          <p:nvPr>
            <p:ph type="dt" idx="1"/>
          </p:nvPr>
        </p:nvSpPr>
        <p:spPr bwMode="auto">
          <a:xfrm>
            <a:off x="3851276" y="1"/>
            <a:ext cx="2944813" cy="495300"/>
          </a:xfrm>
          <a:prstGeom prst="rect">
            <a:avLst/>
          </a:prstGeom>
          <a:noFill/>
          <a:ln>
            <a:noFill/>
          </a:ln>
          <a:effectLst/>
          <a:extLst/>
        </p:spPr>
        <p:txBody>
          <a:bodyPr vert="horz" wrap="square" lIns="90946" tIns="45473" rIns="90946" bIns="45473" numCol="1" anchor="t" anchorCtr="0" compatLnSpc="1">
            <a:prstTxWarp prst="textNoShape">
              <a:avLst/>
            </a:prstTxWarp>
          </a:bodyPr>
          <a:lstStyle>
            <a:lvl1pPr algn="r">
              <a:defRPr sz="1200">
                <a:cs typeface="+mn-cs"/>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920750" y="746125"/>
            <a:ext cx="4957763" cy="3719513"/>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1039" y="4714876"/>
            <a:ext cx="5437187" cy="4467225"/>
          </a:xfrm>
          <a:prstGeom prst="rect">
            <a:avLst/>
          </a:prstGeom>
          <a:noFill/>
          <a:ln>
            <a:noFill/>
          </a:ln>
          <a:effectLst/>
          <a:extLst/>
        </p:spPr>
        <p:txBody>
          <a:bodyPr vert="horz" wrap="square" lIns="90946" tIns="45473" rIns="90946" bIns="45473"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7046" name="Rectangle 6"/>
          <p:cNvSpPr>
            <a:spLocks noGrp="1" noChangeArrowheads="1"/>
          </p:cNvSpPr>
          <p:nvPr>
            <p:ph type="ftr" sz="quarter" idx="4"/>
          </p:nvPr>
        </p:nvSpPr>
        <p:spPr bwMode="auto">
          <a:xfrm>
            <a:off x="1" y="9429751"/>
            <a:ext cx="2944813" cy="495300"/>
          </a:xfrm>
          <a:prstGeom prst="rect">
            <a:avLst/>
          </a:prstGeom>
          <a:noFill/>
          <a:ln>
            <a:noFill/>
          </a:ln>
          <a:effectLst/>
          <a:extLst/>
        </p:spPr>
        <p:txBody>
          <a:bodyPr vert="horz" wrap="square" lIns="90946" tIns="45473" rIns="90946" bIns="45473" numCol="1" anchor="b" anchorCtr="0" compatLnSpc="1">
            <a:prstTxWarp prst="textNoShape">
              <a:avLst/>
            </a:prstTxWarp>
          </a:bodyPr>
          <a:lstStyle>
            <a:lvl1pPr>
              <a:defRPr sz="1200">
                <a:cs typeface="+mn-cs"/>
              </a:defRPr>
            </a:lvl1pPr>
          </a:lstStyle>
          <a:p>
            <a:pPr>
              <a:defRPr/>
            </a:pPr>
            <a:endParaRPr lang="it-IT"/>
          </a:p>
        </p:txBody>
      </p:sp>
      <p:sp>
        <p:nvSpPr>
          <p:cNvPr id="87047" name="Rectangle 7"/>
          <p:cNvSpPr>
            <a:spLocks noGrp="1" noChangeArrowheads="1"/>
          </p:cNvSpPr>
          <p:nvPr>
            <p:ph type="sldNum" sz="quarter" idx="5"/>
          </p:nvPr>
        </p:nvSpPr>
        <p:spPr bwMode="auto">
          <a:xfrm>
            <a:off x="3851276" y="9429751"/>
            <a:ext cx="2944813" cy="495300"/>
          </a:xfrm>
          <a:prstGeom prst="rect">
            <a:avLst/>
          </a:prstGeom>
          <a:noFill/>
          <a:ln>
            <a:noFill/>
          </a:ln>
          <a:effectLst/>
          <a:extLst/>
        </p:spPr>
        <p:txBody>
          <a:bodyPr vert="horz" wrap="square" lIns="90946" tIns="45473" rIns="90946" bIns="45473" numCol="1" anchor="b" anchorCtr="0" compatLnSpc="1">
            <a:prstTxWarp prst="textNoShape">
              <a:avLst/>
            </a:prstTxWarp>
          </a:bodyPr>
          <a:lstStyle>
            <a:lvl1pPr algn="r">
              <a:defRPr sz="1200">
                <a:cs typeface="+mn-cs"/>
              </a:defRPr>
            </a:lvl1pPr>
          </a:lstStyle>
          <a:p>
            <a:pPr>
              <a:defRPr/>
            </a:pPr>
            <a:fld id="{9E9C0D51-4343-4E81-BB91-A7B21FD19695}" type="slidenum">
              <a:rPr lang="it-IT"/>
              <a:pPr>
                <a:defRPr/>
              </a:pPr>
              <a:t>‹n.›</a:t>
            </a:fld>
            <a:endParaRPr lang="it-IT"/>
          </a:p>
        </p:txBody>
      </p:sp>
    </p:spTree>
    <p:extLst>
      <p:ext uri="{BB962C8B-B14F-4D97-AF65-F5344CB8AC3E}">
        <p14:creationId xmlns:p14="http://schemas.microsoft.com/office/powerpoint/2010/main" val="782933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9E9C0D51-4343-4E81-BB91-A7B21FD19695}" type="slidenum">
              <a:rPr lang="it-IT" smtClean="0"/>
              <a:pPr>
                <a:defRPr/>
              </a:pPr>
              <a:t>19</a:t>
            </a:fld>
            <a:endParaRPr lang="it-IT"/>
          </a:p>
        </p:txBody>
      </p:sp>
    </p:spTree>
    <p:extLst>
      <p:ext uri="{BB962C8B-B14F-4D97-AF65-F5344CB8AC3E}">
        <p14:creationId xmlns:p14="http://schemas.microsoft.com/office/powerpoint/2010/main" val="122679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6E15918-2F8A-4907-954B-530F9A28739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C7A49DA-DAAD-4B1C-A37F-4E823F4F052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85775"/>
            <a:ext cx="2057400" cy="56403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85775"/>
            <a:ext cx="6019800" cy="56403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EEB737B-8D0F-45AE-BC99-0DEE42BAAB67}"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485775"/>
            <a:ext cx="8229600" cy="56403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EDE81EC-8F90-4ADE-A991-7E2B0F4046F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9DF3B82-FACE-446E-9873-8756684622D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DB0A4D2-B5CD-42A8-87CF-90C2B7A081F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24580E2-0A0D-4CB0-B5B4-302C8C99905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B76D25C-D2BA-4165-9CD5-437CD122DF5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B5ECF44F-7124-41EC-8A06-E0EDF3839B49}"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8E3799B-0097-40CB-93A5-0BDCB9D8DF4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DD25C0E-5223-4D52-AF66-5A31ACE06B4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827ED8-1D54-4AD3-90AF-F99495B6BA6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85775"/>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latin typeface="+mj-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latin typeface="+mj-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mj-lt"/>
                <a:cs typeface="+mn-cs"/>
              </a:defRPr>
            </a:lvl1pPr>
          </a:lstStyle>
          <a:p>
            <a:pPr>
              <a:defRPr/>
            </a:pPr>
            <a:fld id="{C32373F0-C8E5-476E-843E-0DEBDC363126}" type="slidenum">
              <a:rPr lang="it-IT"/>
              <a:pPr>
                <a:defRPr/>
              </a:pPr>
              <a:t>‹n.›</a:t>
            </a:fld>
            <a:endParaRPr lang="it-IT"/>
          </a:p>
        </p:txBody>
      </p:sp>
      <p:sp>
        <p:nvSpPr>
          <p:cNvPr id="1031" name="Rectangle 8"/>
          <p:cNvSpPr>
            <a:spLocks noChangeArrowheads="1"/>
          </p:cNvSpPr>
          <p:nvPr/>
        </p:nvSpPr>
        <p:spPr bwMode="auto">
          <a:xfrm>
            <a:off x="0" y="-4763"/>
            <a:ext cx="684213" cy="333376"/>
          </a:xfrm>
          <a:prstGeom prst="rect">
            <a:avLst/>
          </a:prstGeom>
          <a:solidFill>
            <a:srgbClr val="502800"/>
          </a:solidFill>
          <a:ln>
            <a:noFill/>
          </a:ln>
          <a:extLst/>
        </p:spPr>
        <p:txBody>
          <a:bodyPr wrap="none" anchor="ctr"/>
          <a:lstStyle/>
          <a:p>
            <a:pPr>
              <a:defRPr/>
            </a:pPr>
            <a:endParaRPr lang="it-IT">
              <a:cs typeface="+mn-cs"/>
            </a:endParaRPr>
          </a:p>
        </p:txBody>
      </p:sp>
      <p:sp>
        <p:nvSpPr>
          <p:cNvPr id="1032" name="Rectangle 9"/>
          <p:cNvSpPr>
            <a:spLocks noChangeArrowheads="1"/>
          </p:cNvSpPr>
          <p:nvPr/>
        </p:nvSpPr>
        <p:spPr bwMode="auto">
          <a:xfrm>
            <a:off x="684213" y="-4763"/>
            <a:ext cx="7343775" cy="333376"/>
          </a:xfrm>
          <a:prstGeom prst="rect">
            <a:avLst/>
          </a:prstGeom>
          <a:solidFill>
            <a:srgbClr val="E68900"/>
          </a:solidFill>
          <a:ln>
            <a:noFill/>
          </a:ln>
          <a:extLst/>
        </p:spPr>
        <p:txBody>
          <a:bodyPr wrap="none" anchor="ctr"/>
          <a:lstStyle/>
          <a:p>
            <a:pPr>
              <a:defRPr/>
            </a:pPr>
            <a:endParaRPr lang="it-IT">
              <a:cs typeface="+mn-cs"/>
            </a:endParaRPr>
          </a:p>
        </p:txBody>
      </p:sp>
      <p:sp>
        <p:nvSpPr>
          <p:cNvPr id="1033" name="Rectangle 10"/>
          <p:cNvSpPr>
            <a:spLocks noChangeArrowheads="1"/>
          </p:cNvSpPr>
          <p:nvPr/>
        </p:nvSpPr>
        <p:spPr bwMode="auto">
          <a:xfrm>
            <a:off x="8027988" y="-4763"/>
            <a:ext cx="1116012" cy="333376"/>
          </a:xfrm>
          <a:prstGeom prst="rect">
            <a:avLst/>
          </a:prstGeom>
          <a:solidFill>
            <a:srgbClr val="4299A0"/>
          </a:solidFill>
          <a:ln>
            <a:noFill/>
          </a:ln>
          <a:extLst/>
        </p:spPr>
        <p:txBody>
          <a:bodyPr wrap="none" anchor="ctr"/>
          <a:lstStyle/>
          <a:p>
            <a:pPr>
              <a:defRPr/>
            </a:pPr>
            <a:endParaRPr lang="it-IT">
              <a:cs typeface="+mn-cs"/>
            </a:endParaRPr>
          </a:p>
        </p:txBody>
      </p:sp>
      <p:pic>
        <p:nvPicPr>
          <p:cNvPr id="1034" name="Picture 11" descr="logo bianco con sfondo trasparente"/>
          <p:cNvPicPr>
            <a:picLocks noChangeAspect="1" noChangeArrowheads="1"/>
          </p:cNvPicPr>
          <p:nvPr/>
        </p:nvPicPr>
        <p:blipFill>
          <a:blip r:embed="rId14"/>
          <a:srcRect/>
          <a:stretch>
            <a:fillRect/>
          </a:stretch>
        </p:blipFill>
        <p:spPr bwMode="auto">
          <a:xfrm>
            <a:off x="323850" y="22225"/>
            <a:ext cx="288925" cy="280988"/>
          </a:xfrm>
          <a:prstGeom prst="rect">
            <a:avLst/>
          </a:prstGeom>
          <a:noFill/>
          <a:ln w="9525">
            <a:noFill/>
            <a:miter lim="800000"/>
            <a:headEnd/>
            <a:tailEnd/>
          </a:ln>
        </p:spPr>
      </p:pic>
      <p:sp>
        <p:nvSpPr>
          <p:cNvPr id="1035" name="Text Box 12"/>
          <p:cNvSpPr txBox="1">
            <a:spLocks noChangeArrowheads="1"/>
          </p:cNvSpPr>
          <p:nvPr/>
        </p:nvSpPr>
        <p:spPr bwMode="auto">
          <a:xfrm>
            <a:off x="684213" y="9525"/>
            <a:ext cx="2844800" cy="30480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sz="1400" b="1" smtClean="0">
                <a:solidFill>
                  <a:schemeClr val="bg1"/>
                </a:solidFill>
                <a:latin typeface="Franklin Gothic Medium" pitchFamily="34" charset="0"/>
                <a:cs typeface="+mn-cs"/>
              </a:rPr>
              <a:t>UNIVERSITÀ DEGLI STUDI DI UDINE</a:t>
            </a:r>
          </a:p>
        </p:txBody>
      </p:sp>
      <p:sp>
        <p:nvSpPr>
          <p:cNvPr id="1036" name="Text Box 13"/>
          <p:cNvSpPr txBox="1">
            <a:spLocks noChangeArrowheads="1"/>
          </p:cNvSpPr>
          <p:nvPr/>
        </p:nvSpPr>
        <p:spPr bwMode="auto">
          <a:xfrm>
            <a:off x="6877050" y="9525"/>
            <a:ext cx="1166813" cy="30480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sz="1400" b="1" smtClean="0">
                <a:solidFill>
                  <a:schemeClr val="bg1"/>
                </a:solidFill>
                <a:latin typeface="Franklin Gothic Medium" pitchFamily="34" charset="0"/>
                <a:cs typeface="+mn-cs"/>
              </a:rPr>
              <a:t>www.uniud.it</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sldNum="0" hdr="0" ftr="0" dt="0"/>
  <p:txStyles>
    <p:titleStyle>
      <a:lvl1pPr algn="ctr" rtl="0" eaLnBrk="0" fontAlgn="base" hangingPunct="0">
        <a:spcBef>
          <a:spcPct val="0"/>
        </a:spcBef>
        <a:spcAft>
          <a:spcPct val="0"/>
        </a:spcAft>
        <a:defRPr sz="3600">
          <a:solidFill>
            <a:srgbClr val="4299A0"/>
          </a:solidFill>
          <a:latin typeface="+mj-lt"/>
          <a:ea typeface="+mj-ea"/>
          <a:cs typeface="+mj-cs"/>
        </a:defRPr>
      </a:lvl1pPr>
      <a:lvl2pPr algn="ctr" rtl="0" eaLnBrk="0" fontAlgn="base" hangingPunct="0">
        <a:spcBef>
          <a:spcPct val="0"/>
        </a:spcBef>
        <a:spcAft>
          <a:spcPct val="0"/>
        </a:spcAft>
        <a:defRPr sz="3600">
          <a:solidFill>
            <a:srgbClr val="4299A0"/>
          </a:solidFill>
          <a:latin typeface="Franklin Gothic Medium" pitchFamily="34" charset="0"/>
        </a:defRPr>
      </a:lvl2pPr>
      <a:lvl3pPr algn="ctr" rtl="0" eaLnBrk="0" fontAlgn="base" hangingPunct="0">
        <a:spcBef>
          <a:spcPct val="0"/>
        </a:spcBef>
        <a:spcAft>
          <a:spcPct val="0"/>
        </a:spcAft>
        <a:defRPr sz="3600">
          <a:solidFill>
            <a:srgbClr val="4299A0"/>
          </a:solidFill>
          <a:latin typeface="Franklin Gothic Medium" pitchFamily="34" charset="0"/>
        </a:defRPr>
      </a:lvl3pPr>
      <a:lvl4pPr algn="ctr" rtl="0" eaLnBrk="0" fontAlgn="base" hangingPunct="0">
        <a:spcBef>
          <a:spcPct val="0"/>
        </a:spcBef>
        <a:spcAft>
          <a:spcPct val="0"/>
        </a:spcAft>
        <a:defRPr sz="3600">
          <a:solidFill>
            <a:srgbClr val="4299A0"/>
          </a:solidFill>
          <a:latin typeface="Franklin Gothic Medium" pitchFamily="34" charset="0"/>
        </a:defRPr>
      </a:lvl4pPr>
      <a:lvl5pPr algn="ctr" rtl="0" eaLnBrk="0" fontAlgn="base" hangingPunct="0">
        <a:spcBef>
          <a:spcPct val="0"/>
        </a:spcBef>
        <a:spcAft>
          <a:spcPct val="0"/>
        </a:spcAft>
        <a:defRPr sz="3600">
          <a:solidFill>
            <a:srgbClr val="4299A0"/>
          </a:solidFill>
          <a:latin typeface="Franklin Gothic Medium" pitchFamily="34" charset="0"/>
        </a:defRPr>
      </a:lvl5pPr>
      <a:lvl6pPr marL="457200" algn="ctr" rtl="0" fontAlgn="base">
        <a:spcBef>
          <a:spcPct val="0"/>
        </a:spcBef>
        <a:spcAft>
          <a:spcPct val="0"/>
        </a:spcAft>
        <a:defRPr sz="3600">
          <a:solidFill>
            <a:srgbClr val="4299A0"/>
          </a:solidFill>
          <a:latin typeface="Franklin Gothic Medium" pitchFamily="34" charset="0"/>
        </a:defRPr>
      </a:lvl6pPr>
      <a:lvl7pPr marL="914400" algn="ctr" rtl="0" fontAlgn="base">
        <a:spcBef>
          <a:spcPct val="0"/>
        </a:spcBef>
        <a:spcAft>
          <a:spcPct val="0"/>
        </a:spcAft>
        <a:defRPr sz="3600">
          <a:solidFill>
            <a:srgbClr val="4299A0"/>
          </a:solidFill>
          <a:latin typeface="Franklin Gothic Medium" pitchFamily="34" charset="0"/>
        </a:defRPr>
      </a:lvl7pPr>
      <a:lvl8pPr marL="1371600" algn="ctr" rtl="0" fontAlgn="base">
        <a:spcBef>
          <a:spcPct val="0"/>
        </a:spcBef>
        <a:spcAft>
          <a:spcPct val="0"/>
        </a:spcAft>
        <a:defRPr sz="3600">
          <a:solidFill>
            <a:srgbClr val="4299A0"/>
          </a:solidFill>
          <a:latin typeface="Franklin Gothic Medium" pitchFamily="34" charset="0"/>
        </a:defRPr>
      </a:lvl8pPr>
      <a:lvl9pPr marL="1828800" algn="ctr" rtl="0" fontAlgn="base">
        <a:spcBef>
          <a:spcPct val="0"/>
        </a:spcBef>
        <a:spcAft>
          <a:spcPct val="0"/>
        </a:spcAft>
        <a:defRPr sz="3600">
          <a:solidFill>
            <a:srgbClr val="4299A0"/>
          </a:solidFill>
          <a:latin typeface="Franklin Gothic Medium"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7.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6513475"/>
          </a:xfrm>
          <a:prstGeom prst="rect">
            <a:avLst/>
          </a:prstGeom>
        </p:spPr>
      </p:pic>
      <p:sp>
        <p:nvSpPr>
          <p:cNvPr id="4" name="CasellaDiTesto 3"/>
          <p:cNvSpPr txBox="1"/>
          <p:nvPr/>
        </p:nvSpPr>
        <p:spPr>
          <a:xfrm>
            <a:off x="1727684" y="476671"/>
            <a:ext cx="5688632" cy="1200329"/>
          </a:xfrm>
          <a:prstGeom prst="rect">
            <a:avLst/>
          </a:prstGeom>
          <a:noFill/>
        </p:spPr>
        <p:txBody>
          <a:bodyPr wrap="square" rtlCol="0">
            <a:spAutoFit/>
          </a:bodyPr>
          <a:lstStyle/>
          <a:p>
            <a:pPr algn="ctr"/>
            <a:r>
              <a:rPr lang="en-GB" b="1" dirty="0" smtClean="0"/>
              <a:t>International scientific-practical conference</a:t>
            </a:r>
            <a:br>
              <a:rPr lang="en-GB" b="1" dirty="0" smtClean="0"/>
            </a:br>
            <a:r>
              <a:rPr lang="en-GB" b="1" dirty="0" smtClean="0"/>
              <a:t/>
            </a:r>
            <a:br>
              <a:rPr lang="en-GB" b="1" dirty="0" smtClean="0"/>
            </a:br>
            <a:r>
              <a:rPr lang="en-GB" b="1" dirty="0" smtClean="0"/>
              <a:t>«Formation of expert community in the fields of education, science and technologies»</a:t>
            </a:r>
            <a:endParaRPr lang="en-GB" dirty="0"/>
          </a:p>
        </p:txBody>
      </p:sp>
      <p:sp>
        <p:nvSpPr>
          <p:cNvPr id="5" name="Rettangolo 4"/>
          <p:cNvSpPr/>
          <p:nvPr/>
        </p:nvSpPr>
        <p:spPr>
          <a:xfrm>
            <a:off x="2856467" y="6234720"/>
            <a:ext cx="3759051" cy="369332"/>
          </a:xfrm>
          <a:prstGeom prst="rect">
            <a:avLst/>
          </a:prstGeom>
        </p:spPr>
        <p:txBody>
          <a:bodyPr wrap="square">
            <a:spAutoFit/>
          </a:bodyPr>
          <a:lstStyle/>
          <a:p>
            <a:r>
              <a:rPr lang="en-GB" b="1" smtClean="0">
                <a:solidFill>
                  <a:schemeClr val="bg1"/>
                </a:solidFill>
              </a:rPr>
              <a:t>Trieste - </a:t>
            </a:r>
            <a:r>
              <a:rPr lang="en-GB" b="1" dirty="0">
                <a:solidFill>
                  <a:schemeClr val="bg1"/>
                </a:solidFill>
              </a:rPr>
              <a:t>S</a:t>
            </a:r>
            <a:r>
              <a:rPr lang="en-GB" b="1" dirty="0" smtClean="0">
                <a:solidFill>
                  <a:schemeClr val="bg1"/>
                </a:solidFill>
              </a:rPr>
              <a:t>eptember 26, 2013</a:t>
            </a:r>
            <a:endParaRPr lang="en-GB"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magine 6"/>
          <p:cNvPicPr/>
          <p:nvPr/>
        </p:nvPicPr>
        <p:blipFill rotWithShape="1">
          <a:blip r:embed="rId2">
            <a:extLst>
              <a:ext uri="{28A0092B-C50C-407E-A947-70E740481C1C}">
                <a14:useLocalDpi xmlns:a14="http://schemas.microsoft.com/office/drawing/2010/main" val="0"/>
              </a:ext>
            </a:extLst>
          </a:blip>
          <a:srcRect l="8020" t="13664" r="7117" b="9755"/>
          <a:stretch/>
        </p:blipFill>
        <p:spPr bwMode="auto">
          <a:xfrm>
            <a:off x="921100" y="1107162"/>
            <a:ext cx="3722908" cy="2753886"/>
          </a:xfrm>
          <a:prstGeom prst="rect">
            <a:avLst/>
          </a:prstGeom>
          <a:noFill/>
          <a:ln>
            <a:noFill/>
          </a:ln>
        </p:spPr>
      </p:pic>
      <p:pic>
        <p:nvPicPr>
          <p:cNvPr id="8" name="Immagine 7"/>
          <p:cNvPicPr/>
          <p:nvPr/>
        </p:nvPicPr>
        <p:blipFill rotWithShape="1">
          <a:blip r:embed="rId3">
            <a:extLst>
              <a:ext uri="{28A0092B-C50C-407E-A947-70E740481C1C}">
                <a14:useLocalDpi xmlns:a14="http://schemas.microsoft.com/office/drawing/2010/main" val="0"/>
              </a:ext>
            </a:extLst>
          </a:blip>
          <a:srcRect l="6314" t="17846" r="8550" b="5866"/>
          <a:stretch/>
        </p:blipFill>
        <p:spPr bwMode="auto">
          <a:xfrm>
            <a:off x="4572000" y="1268760"/>
            <a:ext cx="3600400" cy="2592288"/>
          </a:xfrm>
          <a:prstGeom prst="rect">
            <a:avLst/>
          </a:prstGeom>
          <a:noFill/>
          <a:ln>
            <a:noFill/>
          </a:ln>
        </p:spPr>
      </p:pic>
      <p:pic>
        <p:nvPicPr>
          <p:cNvPr id="9" name="Immagine 8"/>
          <p:cNvPicPr/>
          <p:nvPr/>
        </p:nvPicPr>
        <p:blipFill rotWithShape="1">
          <a:blip r:embed="rId4">
            <a:extLst>
              <a:ext uri="{28A0092B-C50C-407E-A947-70E740481C1C}">
                <a14:useLocalDpi xmlns:a14="http://schemas.microsoft.com/office/drawing/2010/main" val="0"/>
              </a:ext>
            </a:extLst>
          </a:blip>
          <a:srcRect l="6326" t="14915" r="5221" b="8977"/>
          <a:stretch/>
        </p:blipFill>
        <p:spPr bwMode="auto">
          <a:xfrm>
            <a:off x="741080" y="3933056"/>
            <a:ext cx="3974936" cy="2775107"/>
          </a:xfrm>
          <a:prstGeom prst="rect">
            <a:avLst/>
          </a:prstGeom>
          <a:noFill/>
          <a:ln>
            <a:noFill/>
          </a:ln>
        </p:spPr>
      </p:pic>
      <p:pic>
        <p:nvPicPr>
          <p:cNvPr id="11" name="Immagine 10"/>
          <p:cNvPicPr/>
          <p:nvPr/>
        </p:nvPicPr>
        <p:blipFill rotWithShape="1">
          <a:blip r:embed="rId5">
            <a:extLst>
              <a:ext uri="{28A0092B-C50C-407E-A947-70E740481C1C}">
                <a14:useLocalDpi xmlns:a14="http://schemas.microsoft.com/office/drawing/2010/main" val="0"/>
              </a:ext>
            </a:extLst>
          </a:blip>
          <a:srcRect l="8096" t="11571" r="11955" b="8690"/>
          <a:stretch/>
        </p:blipFill>
        <p:spPr bwMode="auto">
          <a:xfrm>
            <a:off x="4716016" y="3789040"/>
            <a:ext cx="3600400" cy="2808311"/>
          </a:xfrm>
          <a:prstGeom prst="rect">
            <a:avLst/>
          </a:prstGeom>
          <a:noFill/>
          <a:ln>
            <a:noFill/>
          </a:ln>
        </p:spPr>
      </p:pic>
      <p:sp>
        <p:nvSpPr>
          <p:cNvPr id="12" name="Rettangolo 11"/>
          <p:cNvSpPr/>
          <p:nvPr/>
        </p:nvSpPr>
        <p:spPr>
          <a:xfrm>
            <a:off x="1115616" y="522386"/>
            <a:ext cx="7560840" cy="584775"/>
          </a:xfrm>
          <a:prstGeom prst="rect">
            <a:avLst/>
          </a:prstGeom>
        </p:spPr>
        <p:txBody>
          <a:bodyPr wrap="square">
            <a:spAutoFit/>
          </a:bodyPr>
          <a:lstStyle/>
          <a:p>
            <a:pPr algn="ctr"/>
            <a:r>
              <a:rPr lang="en-GB" sz="1600" b="1" dirty="0">
                <a:latin typeface="Tahoma" pitchFamily="34" charset="0"/>
                <a:ea typeface="Times New Roman" pitchFamily="18" charset="0"/>
                <a:cs typeface="Tahoma" pitchFamily="34" charset="0"/>
              </a:rPr>
              <a:t>Revenues for research activities: % for private research contracts and public funding</a:t>
            </a:r>
          </a:p>
        </p:txBody>
      </p:sp>
      <p:sp>
        <p:nvSpPr>
          <p:cNvPr id="2" name="CasellaDiTesto 1"/>
          <p:cNvSpPr txBox="1"/>
          <p:nvPr/>
        </p:nvSpPr>
        <p:spPr>
          <a:xfrm>
            <a:off x="921100" y="1268760"/>
            <a:ext cx="3434876" cy="307777"/>
          </a:xfrm>
          <a:prstGeom prst="rect">
            <a:avLst/>
          </a:prstGeom>
          <a:noFill/>
        </p:spPr>
        <p:txBody>
          <a:bodyPr wrap="square" rtlCol="0">
            <a:spAutoFit/>
          </a:bodyPr>
          <a:lstStyle/>
          <a:p>
            <a:r>
              <a:rPr lang="en-GB" sz="1400" dirty="0" smtClean="0"/>
              <a:t>Technological and scientific macro area</a:t>
            </a:r>
            <a:endParaRPr lang="en-GB" sz="1400" dirty="0"/>
          </a:p>
        </p:txBody>
      </p:sp>
      <p:sp>
        <p:nvSpPr>
          <p:cNvPr id="13" name="CasellaDiTesto 12"/>
          <p:cNvSpPr txBox="1"/>
          <p:nvPr/>
        </p:nvSpPr>
        <p:spPr>
          <a:xfrm>
            <a:off x="5013562" y="1268759"/>
            <a:ext cx="3434876" cy="307777"/>
          </a:xfrm>
          <a:prstGeom prst="rect">
            <a:avLst/>
          </a:prstGeom>
          <a:noFill/>
        </p:spPr>
        <p:txBody>
          <a:bodyPr wrap="square" rtlCol="0">
            <a:spAutoFit/>
          </a:bodyPr>
          <a:lstStyle/>
          <a:p>
            <a:r>
              <a:rPr lang="en-GB" sz="1400" dirty="0" smtClean="0"/>
              <a:t>Socio – economic macro area</a:t>
            </a:r>
            <a:endParaRPr lang="en-GB" sz="1400" dirty="0"/>
          </a:p>
        </p:txBody>
      </p:sp>
      <p:sp>
        <p:nvSpPr>
          <p:cNvPr id="14" name="CasellaDiTesto 13"/>
          <p:cNvSpPr txBox="1"/>
          <p:nvPr/>
        </p:nvSpPr>
        <p:spPr>
          <a:xfrm>
            <a:off x="971600" y="3933056"/>
            <a:ext cx="3434876" cy="307777"/>
          </a:xfrm>
          <a:prstGeom prst="rect">
            <a:avLst/>
          </a:prstGeom>
          <a:noFill/>
        </p:spPr>
        <p:txBody>
          <a:bodyPr wrap="square" rtlCol="0">
            <a:spAutoFit/>
          </a:bodyPr>
          <a:lstStyle/>
          <a:p>
            <a:r>
              <a:rPr lang="en-GB" sz="1400" dirty="0" smtClean="0"/>
              <a:t>Humanities macro area</a:t>
            </a:r>
            <a:endParaRPr lang="en-GB" sz="1400" dirty="0"/>
          </a:p>
        </p:txBody>
      </p:sp>
      <p:sp>
        <p:nvSpPr>
          <p:cNvPr id="15" name="CasellaDiTesto 14"/>
          <p:cNvSpPr txBox="1"/>
          <p:nvPr/>
        </p:nvSpPr>
        <p:spPr>
          <a:xfrm>
            <a:off x="5013562" y="3967253"/>
            <a:ext cx="3434876" cy="307777"/>
          </a:xfrm>
          <a:prstGeom prst="rect">
            <a:avLst/>
          </a:prstGeom>
          <a:noFill/>
        </p:spPr>
        <p:txBody>
          <a:bodyPr wrap="square" rtlCol="0">
            <a:spAutoFit/>
          </a:bodyPr>
          <a:lstStyle/>
          <a:p>
            <a:r>
              <a:rPr lang="en-GB" sz="1400" dirty="0" smtClean="0"/>
              <a:t>Medical macro area</a:t>
            </a:r>
            <a:endParaRPr lang="en-GB" sz="1400" dirty="0"/>
          </a:p>
        </p:txBody>
      </p:sp>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684212" y="441812"/>
            <a:ext cx="8459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n-GB" sz="1600" b="1" dirty="0" smtClean="0">
                <a:latin typeface="Tahoma" pitchFamily="34" charset="0"/>
                <a:ea typeface="Times New Roman" pitchFamily="18" charset="0"/>
                <a:cs typeface="Tahoma" pitchFamily="34" charset="0"/>
              </a:rPr>
              <a:t>EU countries from which UNIUD gets research contracts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075" name="Immagin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950" y="913023"/>
            <a:ext cx="4228306" cy="3956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8"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013175"/>
            <a:ext cx="6408712" cy="154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597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FFFFFF"/>
                </a:solidFill>
                <a:ea typeface="Microsoft YaHei" pitchFamily="34" charset="-122"/>
              </a:rPr>
              <a:t>EU </a:t>
            </a:r>
            <a:r>
              <a:rPr lang="it-IT" sz="2000" b="1" dirty="0" err="1" smtClean="0">
                <a:solidFill>
                  <a:srgbClr val="FFFFFF"/>
                </a:solidFill>
                <a:ea typeface="Microsoft YaHei" pitchFamily="34" charset="-122"/>
              </a:rPr>
              <a:t>funded</a:t>
            </a:r>
            <a:r>
              <a:rPr lang="it-IT" sz="2000" b="1" dirty="0" smtClean="0">
                <a:solidFill>
                  <a:srgbClr val="FFFFFF"/>
                </a:solidFill>
                <a:ea typeface="Microsoft YaHei" pitchFamily="34" charset="-122"/>
              </a:rPr>
              <a:t> </a:t>
            </a:r>
            <a:r>
              <a:rPr lang="it-IT" sz="2000" b="1" dirty="0" err="1" smtClean="0">
                <a:solidFill>
                  <a:srgbClr val="FFFFFF"/>
                </a:solidFill>
                <a:ea typeface="Microsoft YaHei" pitchFamily="34" charset="-122"/>
              </a:rPr>
              <a:t>research</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259383"/>
            <a:ext cx="2892903" cy="89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939" y="1556792"/>
            <a:ext cx="1728192" cy="139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1630269" y="980728"/>
            <a:ext cx="1287532" cy="369332"/>
          </a:xfrm>
          <a:prstGeom prst="rect">
            <a:avLst/>
          </a:prstGeom>
        </p:spPr>
        <p:txBody>
          <a:bodyPr wrap="none">
            <a:spAutoFit/>
          </a:bodyPr>
          <a:lstStyle/>
          <a:p>
            <a:r>
              <a:rPr lang="it-IT" b="1" dirty="0" smtClean="0"/>
              <a:t>2007-2013</a:t>
            </a:r>
            <a:endParaRPr lang="it-IT" b="1" dirty="0"/>
          </a:p>
        </p:txBody>
      </p:sp>
      <p:sp>
        <p:nvSpPr>
          <p:cNvPr id="11" name="Rettangolo 10"/>
          <p:cNvSpPr/>
          <p:nvPr/>
        </p:nvSpPr>
        <p:spPr>
          <a:xfrm>
            <a:off x="1630269" y="4725888"/>
            <a:ext cx="1287532" cy="369332"/>
          </a:xfrm>
          <a:prstGeom prst="rect">
            <a:avLst/>
          </a:prstGeom>
        </p:spPr>
        <p:txBody>
          <a:bodyPr wrap="none">
            <a:spAutoFit/>
          </a:bodyPr>
          <a:lstStyle/>
          <a:p>
            <a:r>
              <a:rPr lang="it-IT" b="1" dirty="0" smtClean="0"/>
              <a:t>2014-2020</a:t>
            </a:r>
            <a:endParaRPr lang="it-IT" b="1"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5" y="476672"/>
            <a:ext cx="4902019" cy="3068960"/>
          </a:xfrm>
          <a:prstGeom prst="rect">
            <a:avLst/>
          </a:prstGeom>
          <a:solidFill>
            <a:srgbClr val="FFFFFF">
              <a:shade val="85000"/>
            </a:srgbClr>
          </a:solidFill>
          <a:ln w="63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856951"/>
            <a:ext cx="4902019" cy="2804864"/>
          </a:xfrm>
          <a:prstGeom prst="rect">
            <a:avLst/>
          </a:prstGeom>
          <a:solidFill>
            <a:srgbClr val="FFFFFF">
              <a:shade val="85000"/>
            </a:srgbClr>
          </a:solidFill>
          <a:ln w="63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FFFFFF"/>
                </a:solidFill>
                <a:ea typeface="Microsoft YaHei" pitchFamily="34" charset="-122"/>
              </a:rPr>
              <a:t>EU </a:t>
            </a:r>
            <a:r>
              <a:rPr lang="it-IT" sz="2000" b="1" dirty="0" err="1">
                <a:solidFill>
                  <a:srgbClr val="FFFFFF"/>
                </a:solidFill>
                <a:ea typeface="Microsoft YaHei" pitchFamily="34" charset="-122"/>
              </a:rPr>
              <a:t>p</a:t>
            </a:r>
            <a:r>
              <a:rPr lang="it-IT" sz="2000" b="1" dirty="0" err="1" smtClean="0">
                <a:solidFill>
                  <a:srgbClr val="FFFFFF"/>
                </a:solidFill>
                <a:ea typeface="Microsoft YaHei" pitchFamily="34" charset="-122"/>
              </a:rPr>
              <a:t>rojects</a:t>
            </a:r>
            <a:r>
              <a:rPr lang="it-IT" sz="2000" b="1" dirty="0" smtClean="0">
                <a:solidFill>
                  <a:srgbClr val="FFFFFF"/>
                </a:solidFill>
                <a:ea typeface="Microsoft YaHei" pitchFamily="34" charset="-122"/>
              </a:rPr>
              <a:t> </a:t>
            </a:r>
            <a:r>
              <a:rPr lang="it-IT" sz="2000" b="1" dirty="0" err="1" smtClean="0">
                <a:solidFill>
                  <a:srgbClr val="FFFFFF"/>
                </a:solidFill>
                <a:ea typeface="Microsoft YaHei" pitchFamily="34" charset="-122"/>
              </a:rPr>
              <a:t>submitted</a:t>
            </a:r>
            <a:r>
              <a:rPr lang="it-IT" sz="2000" b="1" dirty="0" smtClean="0">
                <a:solidFill>
                  <a:srgbClr val="FFFFFF"/>
                </a:solidFill>
                <a:ea typeface="Microsoft YaHei" pitchFamily="34" charset="-122"/>
              </a:rPr>
              <a:t> and </a:t>
            </a:r>
            <a:r>
              <a:rPr lang="it-IT" sz="2000" b="1" dirty="0" err="1" smtClean="0">
                <a:solidFill>
                  <a:srgbClr val="FFFFFF"/>
                </a:solidFill>
                <a:ea typeface="Microsoft YaHei" pitchFamily="34" charset="-122"/>
              </a:rPr>
              <a:t>funded</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Grafico 13"/>
          <p:cNvGraphicFramePr>
            <a:graphicFrameLocks/>
          </p:cNvGraphicFramePr>
          <p:nvPr>
            <p:extLst>
              <p:ext uri="{D42A27DB-BD31-4B8C-83A1-F6EECF244321}">
                <p14:modId xmlns:p14="http://schemas.microsoft.com/office/powerpoint/2010/main" val="2116992560"/>
              </p:ext>
            </p:extLst>
          </p:nvPr>
        </p:nvGraphicFramePr>
        <p:xfrm>
          <a:off x="827584" y="1340768"/>
          <a:ext cx="4680520"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fico 14"/>
          <p:cNvGraphicFramePr>
            <a:graphicFrameLocks/>
          </p:cNvGraphicFramePr>
          <p:nvPr>
            <p:extLst>
              <p:ext uri="{D42A27DB-BD31-4B8C-83A1-F6EECF244321}">
                <p14:modId xmlns:p14="http://schemas.microsoft.com/office/powerpoint/2010/main" val="84512942"/>
              </p:ext>
            </p:extLst>
          </p:nvPr>
        </p:nvGraphicFramePr>
        <p:xfrm>
          <a:off x="3995936" y="3861048"/>
          <a:ext cx="4824536" cy="2815208"/>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llaDiTesto 3"/>
          <p:cNvSpPr txBox="1"/>
          <p:nvPr/>
        </p:nvSpPr>
        <p:spPr>
          <a:xfrm>
            <a:off x="2507203" y="620687"/>
            <a:ext cx="5043368" cy="338554"/>
          </a:xfrm>
          <a:prstGeom prst="rect">
            <a:avLst/>
          </a:prstGeom>
          <a:noFill/>
        </p:spPr>
        <p:txBody>
          <a:bodyPr wrap="none" rtlCol="0">
            <a:spAutoFit/>
          </a:bodyPr>
          <a:lstStyle/>
          <a:p>
            <a:r>
              <a:rPr lang="it-IT" sz="1600" b="1" dirty="0">
                <a:latin typeface="Tahoma" pitchFamily="34" charset="0"/>
                <a:ea typeface="Times New Roman" pitchFamily="18" charset="0"/>
                <a:cs typeface="Tahoma" pitchFamily="34" charset="0"/>
              </a:rPr>
              <a:t>UNIUD </a:t>
            </a:r>
            <a:r>
              <a:rPr lang="it-IT" sz="1600" b="1" dirty="0" err="1">
                <a:latin typeface="Tahoma" pitchFamily="34" charset="0"/>
                <a:ea typeface="Times New Roman" pitchFamily="18" charset="0"/>
                <a:cs typeface="Tahoma" pitchFamily="34" charset="0"/>
              </a:rPr>
              <a:t>participation</a:t>
            </a:r>
            <a:r>
              <a:rPr lang="it-IT" sz="1600" b="1" dirty="0">
                <a:latin typeface="Tahoma" pitchFamily="34" charset="0"/>
                <a:ea typeface="Times New Roman" pitchFamily="18" charset="0"/>
                <a:cs typeface="Tahoma" pitchFamily="34" charset="0"/>
              </a:rPr>
              <a:t> in EU </a:t>
            </a:r>
            <a:r>
              <a:rPr lang="it-IT" sz="1600" b="1" dirty="0" err="1">
                <a:latin typeface="Tahoma" pitchFamily="34" charset="0"/>
                <a:ea typeface="Times New Roman" pitchFamily="18" charset="0"/>
                <a:cs typeface="Tahoma" pitchFamily="34" charset="0"/>
              </a:rPr>
              <a:t>projects</a:t>
            </a:r>
            <a:r>
              <a:rPr lang="it-IT" sz="1600" b="1" dirty="0">
                <a:latin typeface="Tahoma" pitchFamily="34" charset="0"/>
                <a:ea typeface="Times New Roman" pitchFamily="18" charset="0"/>
                <a:cs typeface="Tahoma" pitchFamily="34" charset="0"/>
              </a:rPr>
              <a:t> 2007-2013 </a:t>
            </a:r>
          </a:p>
        </p:txBody>
      </p:sp>
      <p:sp>
        <p:nvSpPr>
          <p:cNvPr id="17" name="Freccia in giù 16"/>
          <p:cNvSpPr/>
          <p:nvPr/>
        </p:nvSpPr>
        <p:spPr bwMode="auto">
          <a:xfrm rot="3390723">
            <a:off x="5018935" y="771013"/>
            <a:ext cx="850163" cy="2507662"/>
          </a:xfrm>
          <a:prstGeom prst="downArrow">
            <a:avLst/>
          </a:prstGeom>
          <a:solidFill>
            <a:srgbClr val="FFFFFF"/>
          </a:solidFill>
          <a:ln w="19050">
            <a:solidFill>
              <a:schemeClr val="accent2">
                <a:lumMod val="60000"/>
                <a:lumOff val="4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270" lIns="90000" tIns="45000" rIns="90000" bIns="45000" rtlCol="0" anchor="ctr">
            <a:spAutoFit/>
          </a:bodyPr>
          <a:lstStyle/>
          <a:p>
            <a:pPr algn="ctr"/>
            <a:r>
              <a:rPr lang="it-IT" sz="1600" dirty="0" err="1"/>
              <a:t>Projects</a:t>
            </a:r>
            <a:r>
              <a:rPr lang="it-IT" sz="1600" dirty="0"/>
              <a:t> </a:t>
            </a:r>
            <a:r>
              <a:rPr lang="it-IT" sz="1600" dirty="0" err="1"/>
              <a:t>submitted</a:t>
            </a:r>
            <a:endParaRPr lang="it-IT" sz="1600" dirty="0"/>
          </a:p>
        </p:txBody>
      </p:sp>
      <p:sp>
        <p:nvSpPr>
          <p:cNvPr id="19" name="Freccia in giù 18"/>
          <p:cNvSpPr/>
          <p:nvPr/>
        </p:nvSpPr>
        <p:spPr bwMode="auto">
          <a:xfrm rot="17395151">
            <a:off x="3392871" y="3674167"/>
            <a:ext cx="850163" cy="2507662"/>
          </a:xfrm>
          <a:prstGeom prst="downArrow">
            <a:avLst/>
          </a:prstGeom>
          <a:solidFill>
            <a:srgbClr val="FFFFFF"/>
          </a:solidFill>
          <a:ln w="19050">
            <a:solidFill>
              <a:schemeClr val="accent2">
                <a:lumMod val="60000"/>
                <a:lumOff val="4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 lIns="90000" tIns="45000" rIns="90000" bIns="45000" rtlCol="0" anchor="ctr">
            <a:spAutoFit/>
          </a:bodyPr>
          <a:lstStyle/>
          <a:p>
            <a:pPr algn="ctr"/>
            <a:r>
              <a:rPr lang="it-IT" sz="1600" dirty="0" err="1"/>
              <a:t>Projects</a:t>
            </a:r>
            <a:r>
              <a:rPr lang="it-IT" sz="1600" dirty="0"/>
              <a:t> </a:t>
            </a:r>
            <a:r>
              <a:rPr lang="it-IT" sz="1600" dirty="0" err="1" smtClean="0"/>
              <a:t>funded</a:t>
            </a:r>
            <a:endParaRPr lang="it-IT" sz="1600" dirty="0"/>
          </a:p>
        </p:txBody>
      </p:sp>
    </p:spTree>
    <p:extLst>
      <p:ext uri="{BB962C8B-B14F-4D97-AF65-F5344CB8AC3E}">
        <p14:creationId xmlns:p14="http://schemas.microsoft.com/office/powerpoint/2010/main" val="18058135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smtClean="0">
                <a:solidFill>
                  <a:srgbClr val="FFFFFF"/>
                </a:solidFill>
                <a:ea typeface="Microsoft YaHei" pitchFamily="34" charset="-122"/>
              </a:rPr>
              <a:t>Interreg</a:t>
            </a:r>
            <a:r>
              <a:rPr lang="it-IT" sz="2000" b="1" dirty="0" smtClean="0">
                <a:solidFill>
                  <a:srgbClr val="FFFFFF"/>
                </a:solidFill>
                <a:ea typeface="Microsoft YaHei" pitchFamily="34" charset="-122"/>
              </a:rPr>
              <a:t> </a:t>
            </a:r>
            <a:r>
              <a:rPr lang="it-IT" sz="2000" b="1" dirty="0" err="1" smtClean="0">
                <a:solidFill>
                  <a:srgbClr val="FFFFFF"/>
                </a:solidFill>
                <a:ea typeface="Microsoft YaHei" pitchFamily="34" charset="-122"/>
              </a:rPr>
              <a:t>projects</a:t>
            </a:r>
            <a:r>
              <a:rPr lang="it-IT" sz="2000" b="1" dirty="0" smtClean="0">
                <a:solidFill>
                  <a:srgbClr val="FFFFFF"/>
                </a:solidFill>
                <a:ea typeface="Microsoft YaHei" pitchFamily="34" charset="-122"/>
              </a:rPr>
              <a:t> </a:t>
            </a:r>
            <a:r>
              <a:rPr lang="it-IT" sz="2000" b="1" dirty="0" err="1" smtClean="0">
                <a:solidFill>
                  <a:srgbClr val="FFFFFF"/>
                </a:solidFill>
                <a:ea typeface="Microsoft YaHei" pitchFamily="34" charset="-122"/>
              </a:rPr>
              <a:t>submitted</a:t>
            </a:r>
            <a:r>
              <a:rPr lang="it-IT" sz="2000" b="1" dirty="0" smtClean="0">
                <a:solidFill>
                  <a:srgbClr val="FFFFFF"/>
                </a:solidFill>
                <a:ea typeface="Microsoft YaHei" pitchFamily="34" charset="-122"/>
              </a:rPr>
              <a:t> and </a:t>
            </a:r>
            <a:r>
              <a:rPr lang="it-IT" sz="2000" b="1" dirty="0" err="1" smtClean="0">
                <a:solidFill>
                  <a:srgbClr val="FFFFFF"/>
                </a:solidFill>
                <a:ea typeface="Microsoft YaHei" pitchFamily="34" charset="-122"/>
              </a:rPr>
              <a:t>funded</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078175076"/>
              </p:ext>
            </p:extLst>
          </p:nvPr>
        </p:nvGraphicFramePr>
        <p:xfrm>
          <a:off x="5076056" y="3861048"/>
          <a:ext cx="3528392" cy="2808312"/>
        </p:xfrm>
        <a:graphic>
          <a:graphicData uri="http://schemas.openxmlformats.org/drawingml/2006/table">
            <a:tbl>
              <a:tblPr firstRow="1" firstCol="1" bandRow="1">
                <a:tableStyleId>{5C22544A-7EE6-4342-B048-85BDC9FD1C3A}</a:tableStyleId>
              </a:tblPr>
              <a:tblGrid>
                <a:gridCol w="2898560"/>
                <a:gridCol w="629832"/>
              </a:tblGrid>
              <a:tr h="351039">
                <a:tc>
                  <a:txBody>
                    <a:bodyPr/>
                    <a:lstStyle/>
                    <a:p>
                      <a:pPr algn="ctr">
                        <a:spcAft>
                          <a:spcPts val="0"/>
                        </a:spcAft>
                      </a:pPr>
                      <a:r>
                        <a:rPr lang="it-IT" sz="1400" kern="100" dirty="0">
                          <a:solidFill>
                            <a:schemeClr val="tx1"/>
                          </a:solidFill>
                          <a:effectLst/>
                        </a:rPr>
                        <a:t> </a:t>
                      </a:r>
                      <a:r>
                        <a:rPr lang="it-IT" sz="1400" kern="100" dirty="0" err="1" smtClean="0">
                          <a:solidFill>
                            <a:schemeClr val="tx1"/>
                          </a:solidFill>
                          <a:effectLst/>
                        </a:rPr>
                        <a:t>Programme</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cap="small" dirty="0">
                          <a:solidFill>
                            <a:schemeClr val="tx1"/>
                          </a:solidFill>
                          <a:effectLst/>
                        </a:rPr>
                        <a:t>2012</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it-IT" sz="1400" kern="1600" cap="small" dirty="0">
                          <a:solidFill>
                            <a:schemeClr val="tx1"/>
                          </a:solidFill>
                          <a:effectLst/>
                        </a:rPr>
                        <a:t>ITALIA AUSTRIA</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smtClean="0">
                          <a:solidFill>
                            <a:schemeClr val="tx1"/>
                          </a:solidFill>
                          <a:effectLst/>
                          <a:latin typeface="+mn-lt"/>
                          <a:ea typeface="+mn-ea"/>
                          <a:cs typeface="+mn-cs"/>
                        </a:rPr>
                        <a:t>7</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en-GB" sz="1400" kern="1600" cap="small" dirty="0">
                          <a:solidFill>
                            <a:schemeClr val="tx1"/>
                          </a:solidFill>
                          <a:effectLst/>
                        </a:rPr>
                        <a:t>ITALIA SLOVENIA</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a:solidFill>
                            <a:schemeClr val="tx1"/>
                          </a:solidFill>
                          <a:effectLst/>
                        </a:rPr>
                        <a:t>18</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it-IT" sz="1400" kern="1600" cap="small" dirty="0">
                          <a:solidFill>
                            <a:schemeClr val="tx1"/>
                          </a:solidFill>
                          <a:effectLst/>
                        </a:rPr>
                        <a:t>SOUTH EST EUROPE</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a:solidFill>
                            <a:schemeClr val="tx1"/>
                          </a:solidFill>
                          <a:effectLst/>
                        </a:rPr>
                        <a:t>1</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en-GB" sz="1400" kern="1600" cap="small" dirty="0" smtClean="0">
                          <a:solidFill>
                            <a:schemeClr val="tx1"/>
                          </a:solidFill>
                          <a:effectLst/>
                        </a:rPr>
                        <a:t>ALPIN</a:t>
                      </a:r>
                      <a:r>
                        <a:rPr lang="en-GB" sz="1400" kern="1600" cap="small" baseline="0" dirty="0" smtClean="0">
                          <a:solidFill>
                            <a:schemeClr val="tx1"/>
                          </a:solidFill>
                          <a:effectLst/>
                        </a:rPr>
                        <a:t> SPACE</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en-US" sz="1400" kern="1600" dirty="0">
                          <a:solidFill>
                            <a:schemeClr val="tx1"/>
                          </a:solidFill>
                          <a:effectLst/>
                        </a:rPr>
                        <a:t>1</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it-IT" sz="1400" kern="1600" cap="small" dirty="0">
                          <a:solidFill>
                            <a:schemeClr val="tx1"/>
                          </a:solidFill>
                          <a:effectLst/>
                        </a:rPr>
                        <a:t>IPA </a:t>
                      </a:r>
                      <a:r>
                        <a:rPr lang="it-IT" sz="1400" kern="1600" cap="small" dirty="0" smtClean="0">
                          <a:solidFill>
                            <a:schemeClr val="tx1"/>
                          </a:solidFill>
                          <a:effectLst/>
                        </a:rPr>
                        <a:t>ADRIATIC</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a:solidFill>
                            <a:schemeClr val="tx1"/>
                          </a:solidFill>
                          <a:effectLst/>
                        </a:rPr>
                        <a:t>1</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it-IT" sz="1400" kern="1600" cap="small" dirty="0">
                          <a:solidFill>
                            <a:schemeClr val="tx1"/>
                          </a:solidFill>
                          <a:effectLst/>
                        </a:rPr>
                        <a:t>CENTRAL EUROPE</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a:solidFill>
                            <a:schemeClr val="tx1"/>
                          </a:solidFill>
                          <a:effectLst/>
                        </a:rPr>
                        <a:t>1</a:t>
                      </a:r>
                      <a:endParaRPr lang="en-US" sz="1400" kern="1600" dirty="0">
                        <a:solidFill>
                          <a:schemeClr val="tx1"/>
                        </a:solidFill>
                        <a:effectLst/>
                        <a:latin typeface="Tahoma"/>
                        <a:ea typeface="Times New Roman"/>
                        <a:cs typeface="Arial"/>
                      </a:endParaRPr>
                    </a:p>
                  </a:txBody>
                  <a:tcPr marL="68580" marR="68580" marT="0" marB="0" anchor="ctr"/>
                </a:tc>
              </a:tr>
              <a:tr h="351039">
                <a:tc>
                  <a:txBody>
                    <a:bodyPr/>
                    <a:lstStyle/>
                    <a:p>
                      <a:pPr>
                        <a:spcAft>
                          <a:spcPts val="0"/>
                        </a:spcAft>
                      </a:pPr>
                      <a:r>
                        <a:rPr lang="it-IT" sz="1400" kern="1600" cap="small" dirty="0" smtClean="0">
                          <a:solidFill>
                            <a:schemeClr val="tx1"/>
                          </a:solidFill>
                          <a:effectLst/>
                        </a:rPr>
                        <a:t>Total</a:t>
                      </a:r>
                      <a:endParaRPr lang="en-US" sz="1400" kern="1600" dirty="0">
                        <a:solidFill>
                          <a:schemeClr val="tx1"/>
                        </a:solidFill>
                        <a:effectLst/>
                        <a:latin typeface="Tahoma"/>
                        <a:ea typeface="Times New Roman"/>
                        <a:cs typeface="Arial"/>
                      </a:endParaRPr>
                    </a:p>
                  </a:txBody>
                  <a:tcPr marL="68580" marR="68580" marT="0" marB="0" anchor="ctr"/>
                </a:tc>
                <a:tc>
                  <a:txBody>
                    <a:bodyPr/>
                    <a:lstStyle/>
                    <a:p>
                      <a:pPr algn="ctr">
                        <a:spcAft>
                          <a:spcPts val="0"/>
                        </a:spcAft>
                      </a:pPr>
                      <a:r>
                        <a:rPr lang="it-IT" sz="1400" kern="1600" dirty="0" smtClean="0">
                          <a:solidFill>
                            <a:schemeClr val="tx1"/>
                          </a:solidFill>
                          <a:effectLst/>
                        </a:rPr>
                        <a:t>29</a:t>
                      </a:r>
                      <a:endParaRPr lang="en-US" sz="1400" kern="1600" dirty="0">
                        <a:solidFill>
                          <a:schemeClr val="tx1"/>
                        </a:solidFill>
                        <a:effectLst/>
                        <a:latin typeface="Tahoma"/>
                        <a:ea typeface="Times New Roman"/>
                        <a:cs typeface="Arial"/>
                      </a:endParaRPr>
                    </a:p>
                  </a:txBody>
                  <a:tcPr marL="68580" marR="68580" marT="0" marB="0" anchor="ctr"/>
                </a:tc>
              </a:tr>
            </a:tbl>
          </a:graphicData>
        </a:graphic>
      </p:graphicFrame>
      <p:sp>
        <p:nvSpPr>
          <p:cNvPr id="3" name="CasellaDiTesto 2"/>
          <p:cNvSpPr txBox="1"/>
          <p:nvPr/>
        </p:nvSpPr>
        <p:spPr>
          <a:xfrm>
            <a:off x="1115616" y="836712"/>
            <a:ext cx="7344816" cy="1200329"/>
          </a:xfrm>
          <a:prstGeom prst="rect">
            <a:avLst/>
          </a:prstGeom>
          <a:noFill/>
        </p:spPr>
        <p:txBody>
          <a:bodyPr wrap="square" rtlCol="0">
            <a:spAutoFit/>
          </a:bodyPr>
          <a:lstStyle/>
          <a:p>
            <a:r>
              <a:rPr lang="en-GB" dirty="0" smtClean="0"/>
              <a:t>For a border region like Friuli </a:t>
            </a:r>
            <a:r>
              <a:rPr lang="en-GB" dirty="0" err="1" smtClean="0"/>
              <a:t>Venezia</a:t>
            </a:r>
            <a:r>
              <a:rPr lang="en-GB" dirty="0" smtClean="0"/>
              <a:t> Giulia cross border cooperation is of strategic importance. For such reason UNIUD is strongly involved in cross border cooperation projects in many different research fields.</a:t>
            </a:r>
          </a:p>
          <a:p>
            <a:r>
              <a:rPr lang="en-GB" dirty="0" smtClean="0"/>
              <a:t>12 out of 14 departments are running an </a:t>
            </a:r>
            <a:r>
              <a:rPr lang="en-GB" dirty="0" err="1" smtClean="0"/>
              <a:t>Interreg</a:t>
            </a:r>
            <a:r>
              <a:rPr lang="en-GB" dirty="0" smtClean="0"/>
              <a:t> project.</a:t>
            </a:r>
            <a:endParaRPr lang="en-GB" dirty="0"/>
          </a:p>
        </p:txBody>
      </p:sp>
      <p:graphicFrame>
        <p:nvGraphicFramePr>
          <p:cNvPr id="8" name="Grafico 7"/>
          <p:cNvGraphicFramePr>
            <a:graphicFrameLocks/>
          </p:cNvGraphicFramePr>
          <p:nvPr>
            <p:extLst>
              <p:ext uri="{D42A27DB-BD31-4B8C-83A1-F6EECF244321}">
                <p14:modId xmlns:p14="http://schemas.microsoft.com/office/powerpoint/2010/main" val="2621733763"/>
              </p:ext>
            </p:extLst>
          </p:nvPr>
        </p:nvGraphicFramePr>
        <p:xfrm>
          <a:off x="755576" y="283768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rot="16200000">
            <a:off x="2387953" y="1004535"/>
            <a:ext cx="461665" cy="2862322"/>
          </a:xfrm>
          <a:prstGeom prst="rect">
            <a:avLst/>
          </a:prstGeom>
          <a:noFill/>
        </p:spPr>
        <p:txBody>
          <a:bodyPr vert="vert" wrap="square" rtlCol="0">
            <a:spAutoFit/>
          </a:bodyPr>
          <a:lstStyle/>
          <a:p>
            <a:pPr algn="ctr"/>
            <a:r>
              <a:rPr lang="it-IT" dirty="0" err="1" smtClean="0"/>
              <a:t>Projects</a:t>
            </a:r>
            <a:r>
              <a:rPr lang="it-IT" dirty="0" smtClean="0"/>
              <a:t> </a:t>
            </a:r>
            <a:r>
              <a:rPr lang="it-IT" dirty="0" err="1" smtClean="0"/>
              <a:t>submitted</a:t>
            </a:r>
            <a:endParaRPr lang="it-IT" dirty="0"/>
          </a:p>
        </p:txBody>
      </p:sp>
      <p:sp>
        <p:nvSpPr>
          <p:cNvPr id="11" name="CasellaDiTesto 10"/>
          <p:cNvSpPr txBox="1"/>
          <p:nvPr/>
        </p:nvSpPr>
        <p:spPr>
          <a:xfrm rot="16200000">
            <a:off x="6924457" y="2084655"/>
            <a:ext cx="461665" cy="2862322"/>
          </a:xfrm>
          <a:prstGeom prst="rect">
            <a:avLst/>
          </a:prstGeom>
          <a:noFill/>
        </p:spPr>
        <p:txBody>
          <a:bodyPr vert="vert" wrap="square" rtlCol="0">
            <a:spAutoFit/>
          </a:bodyPr>
          <a:lstStyle/>
          <a:p>
            <a:pPr algn="ctr"/>
            <a:r>
              <a:rPr lang="it-IT" dirty="0" err="1" smtClean="0"/>
              <a:t>Projects</a:t>
            </a:r>
            <a:r>
              <a:rPr lang="it-IT" dirty="0" smtClean="0"/>
              <a:t> </a:t>
            </a:r>
            <a:r>
              <a:rPr lang="it-IT" dirty="0" err="1" smtClean="0"/>
              <a:t>funded</a:t>
            </a:r>
            <a:endParaRPr lang="it-IT" dirty="0"/>
          </a:p>
        </p:txBody>
      </p:sp>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smtClean="0">
                <a:solidFill>
                  <a:srgbClr val="FFFFFF"/>
                </a:solidFill>
                <a:ea typeface="Microsoft YaHei" pitchFamily="34" charset="-122"/>
              </a:rPr>
              <a:t>Technology transfer</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tangolo 6"/>
          <p:cNvSpPr/>
          <p:nvPr/>
        </p:nvSpPr>
        <p:spPr>
          <a:xfrm>
            <a:off x="701478" y="641152"/>
            <a:ext cx="8352282" cy="338554"/>
          </a:xfrm>
          <a:prstGeom prst="rect">
            <a:avLst/>
          </a:prstGeom>
        </p:spPr>
        <p:txBody>
          <a:bodyPr wrap="square">
            <a:spAutoFit/>
          </a:bodyPr>
          <a:lstStyle/>
          <a:p>
            <a:pPr algn="ctr"/>
            <a:r>
              <a:rPr lang="it-IT" sz="1600" b="1" dirty="0" err="1" smtClean="0">
                <a:latin typeface="Tahoma" pitchFamily="34" charset="0"/>
                <a:ea typeface="Times New Roman" pitchFamily="18" charset="0"/>
                <a:cs typeface="Tahoma" pitchFamily="34" charset="0"/>
              </a:rPr>
              <a:t>Patent</a:t>
            </a:r>
            <a:r>
              <a:rPr lang="it-IT" sz="1600" b="1" dirty="0" smtClean="0">
                <a:latin typeface="Tahoma" pitchFamily="34" charset="0"/>
                <a:ea typeface="Times New Roman" pitchFamily="18" charset="0"/>
                <a:cs typeface="Tahoma" pitchFamily="34" charset="0"/>
              </a:rPr>
              <a:t> </a:t>
            </a:r>
            <a:r>
              <a:rPr lang="it-IT" sz="1600" b="1" dirty="0" err="1" smtClean="0">
                <a:latin typeface="Tahoma" pitchFamily="34" charset="0"/>
                <a:ea typeface="Times New Roman" pitchFamily="18" charset="0"/>
                <a:cs typeface="Tahoma" pitchFamily="34" charset="0"/>
              </a:rPr>
              <a:t>applications</a:t>
            </a:r>
            <a:r>
              <a:rPr lang="it-IT" sz="1600" b="1" dirty="0" smtClean="0">
                <a:latin typeface="Tahoma" pitchFamily="34" charset="0"/>
                <a:ea typeface="Times New Roman" pitchFamily="18" charset="0"/>
                <a:cs typeface="Tahoma" pitchFamily="34" charset="0"/>
              </a:rPr>
              <a:t> and </a:t>
            </a:r>
            <a:r>
              <a:rPr lang="it-IT" sz="1600" b="1" dirty="0" err="1" smtClean="0">
                <a:latin typeface="Tahoma" pitchFamily="34" charset="0"/>
                <a:ea typeface="Times New Roman" pitchFamily="18" charset="0"/>
                <a:cs typeface="Tahoma" pitchFamily="34" charset="0"/>
              </a:rPr>
              <a:t>licencing</a:t>
            </a:r>
            <a:r>
              <a:rPr lang="it-IT" sz="1600" b="1" dirty="0" smtClean="0">
                <a:latin typeface="Tahoma" pitchFamily="34" charset="0"/>
                <a:ea typeface="Times New Roman" pitchFamily="18" charset="0"/>
                <a:cs typeface="Tahoma" pitchFamily="34" charset="0"/>
              </a:rPr>
              <a:t> </a:t>
            </a:r>
            <a:endParaRPr lang="en-US" sz="1600" b="1" dirty="0">
              <a:latin typeface="Tahoma" pitchFamily="34" charset="0"/>
              <a:ea typeface="Times New Roman" pitchFamily="18" charset="0"/>
              <a:cs typeface="Tahoma"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2593260884"/>
              </p:ext>
            </p:extLst>
          </p:nvPr>
        </p:nvGraphicFramePr>
        <p:xfrm>
          <a:off x="971600" y="1196752"/>
          <a:ext cx="7848871"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Technology </a:t>
            </a:r>
            <a:r>
              <a:rPr lang="it-IT" sz="2000" b="1" dirty="0" smtClean="0">
                <a:solidFill>
                  <a:srgbClr val="FFFFFF"/>
                </a:solidFill>
                <a:ea typeface="Microsoft YaHei" pitchFamily="34" charset="-122"/>
              </a:rPr>
              <a:t>transfer</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755576" y="522386"/>
            <a:ext cx="7992888" cy="307777"/>
          </a:xfrm>
          <a:prstGeom prst="rect">
            <a:avLst/>
          </a:prstGeom>
        </p:spPr>
        <p:txBody>
          <a:bodyPr wrap="square">
            <a:spAutoFit/>
          </a:bodyPr>
          <a:lstStyle/>
          <a:p>
            <a:pPr algn="ctr"/>
            <a:r>
              <a:rPr lang="it-IT" sz="1400" b="1" dirty="0" err="1" smtClean="0">
                <a:latin typeface="Tahoma" pitchFamily="34" charset="0"/>
                <a:ea typeface="Times New Roman" pitchFamily="18" charset="0"/>
                <a:cs typeface="Tahoma" pitchFamily="34" charset="0"/>
              </a:rPr>
              <a:t>Costs</a:t>
            </a:r>
            <a:r>
              <a:rPr lang="it-IT" sz="1400" b="1" dirty="0" smtClean="0">
                <a:latin typeface="Tahoma" pitchFamily="34" charset="0"/>
                <a:ea typeface="Times New Roman" pitchFamily="18" charset="0"/>
                <a:cs typeface="Tahoma" pitchFamily="34" charset="0"/>
              </a:rPr>
              <a:t> and </a:t>
            </a:r>
            <a:r>
              <a:rPr lang="it-IT" sz="1400" b="1" dirty="0" err="1" smtClean="0">
                <a:latin typeface="Tahoma" pitchFamily="34" charset="0"/>
                <a:ea typeface="Times New Roman" pitchFamily="18" charset="0"/>
                <a:cs typeface="Tahoma" pitchFamily="34" charset="0"/>
              </a:rPr>
              <a:t>revenues</a:t>
            </a:r>
            <a:r>
              <a:rPr lang="it-IT" sz="1400" b="1" dirty="0" smtClean="0">
                <a:latin typeface="Tahoma" pitchFamily="34" charset="0"/>
                <a:ea typeface="Times New Roman" pitchFamily="18" charset="0"/>
                <a:cs typeface="Tahoma" pitchFamily="34" charset="0"/>
              </a:rPr>
              <a:t> of UNIUD </a:t>
            </a:r>
            <a:r>
              <a:rPr lang="it-IT" sz="1400" b="1" dirty="0" err="1" smtClean="0">
                <a:latin typeface="Tahoma" pitchFamily="34" charset="0"/>
                <a:ea typeface="Times New Roman" pitchFamily="18" charset="0"/>
                <a:cs typeface="Tahoma" pitchFamily="34" charset="0"/>
              </a:rPr>
              <a:t>patents</a:t>
            </a:r>
            <a:r>
              <a:rPr lang="it-IT" sz="1400" b="1" dirty="0" smtClean="0">
                <a:latin typeface="Tahoma" pitchFamily="34" charset="0"/>
                <a:ea typeface="Times New Roman" pitchFamily="18" charset="0"/>
                <a:cs typeface="Tahoma" pitchFamily="34" charset="0"/>
              </a:rPr>
              <a:t> portfolio</a:t>
            </a:r>
            <a:endParaRPr lang="en-US" sz="1400" b="1" dirty="0">
              <a:latin typeface="Tahoma" pitchFamily="34" charset="0"/>
              <a:ea typeface="Times New Roman" pitchFamily="18" charset="0"/>
              <a:cs typeface="Tahoma"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3978153405"/>
              </p:ext>
            </p:extLst>
          </p:nvPr>
        </p:nvGraphicFramePr>
        <p:xfrm>
          <a:off x="899592" y="908720"/>
          <a:ext cx="7920880"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a:solidFill>
                  <a:srgbClr val="FFFFFF"/>
                </a:solidFill>
                <a:ea typeface="Microsoft YaHei" pitchFamily="34" charset="-122"/>
              </a:rPr>
              <a:t>	Technology </a:t>
            </a:r>
            <a:r>
              <a:rPr lang="it-IT" sz="1600" b="1" dirty="0" smtClean="0">
                <a:solidFill>
                  <a:srgbClr val="FFFFFF"/>
                </a:solidFill>
                <a:ea typeface="Microsoft YaHei" pitchFamily="34" charset="-122"/>
              </a:rPr>
              <a:t>transfer</a:t>
            </a:r>
            <a:endParaRPr lang="it-IT" sz="1200" b="1" dirty="0">
              <a:solidFill>
                <a:srgbClr val="FFFFFF"/>
              </a:solidFill>
              <a:ea typeface="Microsoft YaHei" pitchFamily="34" charset="-122"/>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152400" y="82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ttangolo 8"/>
          <p:cNvSpPr/>
          <p:nvPr/>
        </p:nvSpPr>
        <p:spPr>
          <a:xfrm>
            <a:off x="727956" y="536287"/>
            <a:ext cx="7992888" cy="584775"/>
          </a:xfrm>
          <a:prstGeom prst="rect">
            <a:avLst/>
          </a:prstGeom>
        </p:spPr>
        <p:txBody>
          <a:bodyPr wrap="square">
            <a:spAutoFit/>
          </a:bodyPr>
          <a:lstStyle/>
          <a:p>
            <a:pPr algn="ctr"/>
            <a:r>
              <a:rPr lang="en-GB" sz="1600" b="1" dirty="0" smtClean="0">
                <a:latin typeface="Tahoma" pitchFamily="34" charset="0"/>
                <a:ea typeface="Times New Roman" pitchFamily="18" charset="0"/>
                <a:cs typeface="Tahoma" pitchFamily="34" charset="0"/>
              </a:rPr>
              <a:t>UNIUD has totally 30 spin off: here is the split of spin off in different disciplinary areas</a:t>
            </a:r>
            <a:endParaRPr lang="en-GB" sz="1600" b="1" dirty="0">
              <a:latin typeface="Tahoma" pitchFamily="34" charset="0"/>
              <a:ea typeface="Times New Roman" pitchFamily="18" charset="0"/>
              <a:cs typeface="Tahoma" pitchFamily="34" charset="0"/>
            </a:endParaRPr>
          </a:p>
        </p:txBody>
      </p:sp>
      <p:pic>
        <p:nvPicPr>
          <p:cNvPr id="11" name="Immagine 10"/>
          <p:cNvPicPr/>
          <p:nvPr/>
        </p:nvPicPr>
        <p:blipFill>
          <a:blip r:embed="rId2">
            <a:extLst>
              <a:ext uri="{28A0092B-C50C-407E-A947-70E740481C1C}">
                <a14:useLocalDpi xmlns:a14="http://schemas.microsoft.com/office/drawing/2010/main" val="0"/>
              </a:ext>
            </a:extLst>
          </a:blip>
          <a:srcRect/>
          <a:stretch>
            <a:fillRect/>
          </a:stretch>
        </p:blipFill>
        <p:spPr bwMode="auto">
          <a:xfrm>
            <a:off x="935979" y="1268760"/>
            <a:ext cx="7576842" cy="4464496"/>
          </a:xfrm>
          <a:prstGeom prst="rect">
            <a:avLst/>
          </a:prstGeom>
          <a:noFill/>
          <a:ln>
            <a:noFill/>
          </a:ln>
        </p:spPr>
      </p:pic>
      <p:sp>
        <p:nvSpPr>
          <p:cNvPr id="2" name="CasellaDiTesto 1"/>
          <p:cNvSpPr txBox="1"/>
          <p:nvPr/>
        </p:nvSpPr>
        <p:spPr>
          <a:xfrm>
            <a:off x="1997312" y="1317713"/>
            <a:ext cx="1560683" cy="1077218"/>
          </a:xfrm>
          <a:prstGeom prst="rect">
            <a:avLst/>
          </a:prstGeom>
          <a:solidFill>
            <a:schemeClr val="bg2">
              <a:lumMod val="40000"/>
              <a:lumOff val="60000"/>
            </a:schemeClr>
          </a:solidFill>
        </p:spPr>
        <p:txBody>
          <a:bodyPr wrap="square" rtlCol="0">
            <a:spAutoFit/>
          </a:bodyPr>
          <a:lstStyle/>
          <a:p>
            <a:r>
              <a:rPr lang="en-GB" sz="1600" smtClean="0"/>
              <a:t>Mathematics and informatics 6%</a:t>
            </a:r>
          </a:p>
          <a:p>
            <a:endParaRPr lang="en-GB" sz="1600"/>
          </a:p>
        </p:txBody>
      </p:sp>
      <p:sp>
        <p:nvSpPr>
          <p:cNvPr id="12" name="CasellaDiTesto 11"/>
          <p:cNvSpPr txBox="1"/>
          <p:nvPr/>
        </p:nvSpPr>
        <p:spPr>
          <a:xfrm>
            <a:off x="4097867" y="1412776"/>
            <a:ext cx="1560683" cy="584775"/>
          </a:xfrm>
          <a:prstGeom prst="rect">
            <a:avLst/>
          </a:prstGeom>
          <a:solidFill>
            <a:schemeClr val="bg2">
              <a:lumMod val="40000"/>
              <a:lumOff val="60000"/>
            </a:schemeClr>
          </a:solidFill>
        </p:spPr>
        <p:txBody>
          <a:bodyPr wrap="square" rtlCol="0">
            <a:spAutoFit/>
          </a:bodyPr>
          <a:lstStyle/>
          <a:p>
            <a:r>
              <a:rPr lang="en-GB" sz="1600" smtClean="0"/>
              <a:t>Medical sciences 6%</a:t>
            </a:r>
            <a:endParaRPr lang="en-GB" sz="1600"/>
          </a:p>
        </p:txBody>
      </p:sp>
      <p:sp>
        <p:nvSpPr>
          <p:cNvPr id="13" name="CasellaDiTesto 12"/>
          <p:cNvSpPr txBox="1"/>
          <p:nvPr/>
        </p:nvSpPr>
        <p:spPr>
          <a:xfrm>
            <a:off x="5808872" y="1984547"/>
            <a:ext cx="1560683" cy="1077218"/>
          </a:xfrm>
          <a:prstGeom prst="rect">
            <a:avLst/>
          </a:prstGeom>
          <a:solidFill>
            <a:schemeClr val="bg2">
              <a:lumMod val="40000"/>
              <a:lumOff val="60000"/>
            </a:schemeClr>
          </a:solidFill>
        </p:spPr>
        <p:txBody>
          <a:bodyPr wrap="square" rtlCol="0">
            <a:spAutoFit/>
          </a:bodyPr>
          <a:lstStyle/>
          <a:p>
            <a:r>
              <a:rPr lang="en-GB" sz="1600" dirty="0" smtClean="0"/>
              <a:t>History, philosophy, pedagogy and psychology 3%</a:t>
            </a:r>
          </a:p>
        </p:txBody>
      </p:sp>
      <p:sp>
        <p:nvSpPr>
          <p:cNvPr id="14" name="CasellaDiTesto 13"/>
          <p:cNvSpPr txBox="1"/>
          <p:nvPr/>
        </p:nvSpPr>
        <p:spPr>
          <a:xfrm>
            <a:off x="1907704" y="2476990"/>
            <a:ext cx="1169729" cy="584775"/>
          </a:xfrm>
          <a:prstGeom prst="rect">
            <a:avLst/>
          </a:prstGeom>
          <a:solidFill>
            <a:schemeClr val="bg2">
              <a:lumMod val="40000"/>
              <a:lumOff val="60000"/>
            </a:schemeClr>
          </a:solidFill>
        </p:spPr>
        <p:txBody>
          <a:bodyPr wrap="square" rtlCol="0">
            <a:spAutoFit/>
          </a:bodyPr>
          <a:lstStyle/>
          <a:p>
            <a:r>
              <a:rPr lang="en-GB" sz="1600" dirty="0" smtClean="0"/>
              <a:t>Physics 3%</a:t>
            </a:r>
            <a:endParaRPr lang="en-GB" sz="1600" dirty="0"/>
          </a:p>
        </p:txBody>
      </p:sp>
      <p:sp>
        <p:nvSpPr>
          <p:cNvPr id="15" name="CasellaDiTesto 14"/>
          <p:cNvSpPr txBox="1"/>
          <p:nvPr/>
        </p:nvSpPr>
        <p:spPr>
          <a:xfrm>
            <a:off x="6300192" y="3789040"/>
            <a:ext cx="1560683" cy="1077218"/>
          </a:xfrm>
          <a:prstGeom prst="rect">
            <a:avLst/>
          </a:prstGeom>
          <a:solidFill>
            <a:schemeClr val="bg2">
              <a:lumMod val="40000"/>
              <a:lumOff val="60000"/>
            </a:schemeClr>
          </a:solidFill>
        </p:spPr>
        <p:txBody>
          <a:bodyPr wrap="square" rtlCol="0">
            <a:spAutoFit/>
          </a:bodyPr>
          <a:lstStyle/>
          <a:p>
            <a:r>
              <a:rPr lang="en-GB" sz="1600" dirty="0" smtClean="0"/>
              <a:t>Industrial and information engineering 40%</a:t>
            </a:r>
            <a:endParaRPr lang="en-GB" sz="1600" dirty="0"/>
          </a:p>
        </p:txBody>
      </p:sp>
      <p:sp>
        <p:nvSpPr>
          <p:cNvPr id="16" name="CasellaDiTesto 15"/>
          <p:cNvSpPr txBox="1"/>
          <p:nvPr/>
        </p:nvSpPr>
        <p:spPr>
          <a:xfrm>
            <a:off x="4119819" y="5013176"/>
            <a:ext cx="1538731" cy="830997"/>
          </a:xfrm>
          <a:prstGeom prst="rect">
            <a:avLst/>
          </a:prstGeom>
          <a:solidFill>
            <a:schemeClr val="bg2">
              <a:lumMod val="40000"/>
              <a:lumOff val="60000"/>
            </a:schemeClr>
          </a:solidFill>
        </p:spPr>
        <p:txBody>
          <a:bodyPr wrap="square" rtlCol="0">
            <a:spAutoFit/>
          </a:bodyPr>
          <a:lstStyle/>
          <a:p>
            <a:r>
              <a:rPr lang="en-GB" sz="1600" dirty="0" smtClean="0"/>
              <a:t>Agriculture and veterinary 33%</a:t>
            </a:r>
            <a:endParaRPr lang="en-GB" sz="1600" dirty="0"/>
          </a:p>
        </p:txBody>
      </p:sp>
      <p:sp>
        <p:nvSpPr>
          <p:cNvPr id="17" name="CasellaDiTesto 16"/>
          <p:cNvSpPr txBox="1"/>
          <p:nvPr/>
        </p:nvSpPr>
        <p:spPr>
          <a:xfrm>
            <a:off x="1861325" y="4509120"/>
            <a:ext cx="1696670" cy="830997"/>
          </a:xfrm>
          <a:prstGeom prst="rect">
            <a:avLst/>
          </a:prstGeom>
          <a:solidFill>
            <a:schemeClr val="bg2">
              <a:lumMod val="40000"/>
              <a:lumOff val="60000"/>
            </a:schemeClr>
          </a:solidFill>
        </p:spPr>
        <p:txBody>
          <a:bodyPr wrap="square" rtlCol="0">
            <a:spAutoFit/>
          </a:bodyPr>
          <a:lstStyle/>
          <a:p>
            <a:r>
              <a:rPr lang="en-GB" sz="1600" dirty="0" smtClean="0"/>
              <a:t>Civil engineering and architecture 6%</a:t>
            </a:r>
            <a:endParaRPr lang="en-GB" sz="1600" dirty="0"/>
          </a:p>
        </p:txBody>
      </p:sp>
      <p:sp>
        <p:nvSpPr>
          <p:cNvPr id="18" name="CasellaDiTesto 17"/>
          <p:cNvSpPr txBox="1"/>
          <p:nvPr/>
        </p:nvSpPr>
        <p:spPr>
          <a:xfrm>
            <a:off x="1644233" y="3373541"/>
            <a:ext cx="1696670" cy="830997"/>
          </a:xfrm>
          <a:prstGeom prst="rect">
            <a:avLst/>
          </a:prstGeom>
          <a:solidFill>
            <a:schemeClr val="bg2">
              <a:lumMod val="40000"/>
              <a:lumOff val="60000"/>
            </a:schemeClr>
          </a:solidFill>
        </p:spPr>
        <p:txBody>
          <a:bodyPr wrap="square" rtlCol="0">
            <a:spAutoFit/>
          </a:bodyPr>
          <a:lstStyle/>
          <a:p>
            <a:r>
              <a:rPr lang="en-GB" sz="1600" dirty="0" smtClean="0"/>
              <a:t>Economic and statistical sciences 3%</a:t>
            </a:r>
            <a:endParaRPr lang="en-GB" sz="1600" dirty="0"/>
          </a:p>
        </p:txBody>
      </p:sp>
    </p:spTree>
    <p:extLst>
      <p:ext uri="{BB962C8B-B14F-4D97-AF65-F5344CB8AC3E}">
        <p14:creationId xmlns:p14="http://schemas.microsoft.com/office/powerpoint/2010/main" val="881374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squar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FFFF"/>
                </a:solidFill>
                <a:ea typeface="Microsoft YaHei" pitchFamily="34" charset="-122"/>
              </a:rPr>
              <a:t>Publications</a:t>
            </a:r>
            <a:endParaRPr lang="it-IT" sz="1200" b="1" dirty="0">
              <a:solidFill>
                <a:srgbClr val="FFFFFF"/>
              </a:solidFill>
              <a:ea typeface="Microsoft YaHei" pitchFamily="34" charset="-122"/>
            </a:endParaRPr>
          </a:p>
        </p:txBody>
      </p:sp>
      <p:sp>
        <p:nvSpPr>
          <p:cNvPr id="8" name="Rectangle 5"/>
          <p:cNvSpPr>
            <a:spLocks noChangeArrowheads="1"/>
          </p:cNvSpPr>
          <p:nvPr/>
        </p:nvSpPr>
        <p:spPr bwMode="auto">
          <a:xfrm>
            <a:off x="152400" y="82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713555" y="620688"/>
            <a:ext cx="8178923" cy="338554"/>
          </a:xfrm>
          <a:prstGeom prst="rect">
            <a:avLst/>
          </a:prstGeom>
        </p:spPr>
        <p:txBody>
          <a:bodyPr wrap="square">
            <a:spAutoFit/>
          </a:bodyPr>
          <a:lstStyle/>
          <a:p>
            <a:pPr algn="ctr"/>
            <a:r>
              <a:rPr lang="it-IT" sz="1600" b="1" dirty="0" err="1" smtClean="0">
                <a:latin typeface="Tahoma" pitchFamily="34" charset="0"/>
                <a:ea typeface="Times New Roman" pitchFamily="18" charset="0"/>
                <a:cs typeface="Tahoma" pitchFamily="34" charset="0"/>
              </a:rPr>
              <a:t>Indexed</a:t>
            </a:r>
            <a:r>
              <a:rPr lang="it-IT" sz="1600" b="1" dirty="0" smtClean="0">
                <a:latin typeface="Tahoma" pitchFamily="34" charset="0"/>
                <a:ea typeface="Times New Roman" pitchFamily="18" charset="0"/>
                <a:cs typeface="Tahoma" pitchFamily="34" charset="0"/>
              </a:rPr>
              <a:t> </a:t>
            </a:r>
            <a:r>
              <a:rPr lang="it-IT" sz="1600" b="1" dirty="0" err="1" smtClean="0">
                <a:latin typeface="Tahoma" pitchFamily="34" charset="0"/>
                <a:ea typeface="Times New Roman" pitchFamily="18" charset="0"/>
                <a:cs typeface="Tahoma" pitchFamily="34" charset="0"/>
              </a:rPr>
              <a:t>publications</a:t>
            </a:r>
            <a:r>
              <a:rPr lang="it-IT" sz="1600" b="1" dirty="0" smtClean="0">
                <a:latin typeface="Tahoma" pitchFamily="34" charset="0"/>
                <a:ea typeface="Times New Roman" pitchFamily="18" charset="0"/>
                <a:cs typeface="Tahoma" pitchFamily="34" charset="0"/>
              </a:rPr>
              <a:t> in Web Of Science and </a:t>
            </a:r>
            <a:r>
              <a:rPr lang="it-IT" sz="1600" b="1" dirty="0" err="1" smtClean="0">
                <a:latin typeface="Tahoma" pitchFamily="34" charset="0"/>
                <a:ea typeface="Times New Roman" pitchFamily="18" charset="0"/>
                <a:cs typeface="Tahoma" pitchFamily="34" charset="0"/>
              </a:rPr>
              <a:t>citations</a:t>
            </a:r>
            <a:r>
              <a:rPr lang="it-IT" sz="1600" b="1" dirty="0" smtClean="0">
                <a:latin typeface="Tahoma" pitchFamily="34" charset="0"/>
                <a:ea typeface="Times New Roman" pitchFamily="18" charset="0"/>
                <a:cs typeface="Tahoma" pitchFamily="34" charset="0"/>
              </a:rPr>
              <a:t> per </a:t>
            </a:r>
            <a:r>
              <a:rPr lang="it-IT" sz="1600" b="1" dirty="0" err="1" smtClean="0">
                <a:latin typeface="Tahoma" pitchFamily="34" charset="0"/>
                <a:ea typeface="Times New Roman" pitchFamily="18" charset="0"/>
                <a:cs typeface="Tahoma" pitchFamily="34" charset="0"/>
              </a:rPr>
              <a:t>year</a:t>
            </a:r>
            <a:r>
              <a:rPr lang="it-IT" sz="1600" b="1" dirty="0" smtClean="0">
                <a:latin typeface="Tahoma" pitchFamily="34" charset="0"/>
                <a:ea typeface="Times New Roman" pitchFamily="18" charset="0"/>
                <a:cs typeface="Tahoma" pitchFamily="34" charset="0"/>
              </a:rPr>
              <a:t> from 1985</a:t>
            </a:r>
            <a:endParaRPr lang="en-US" sz="1600" b="1" dirty="0">
              <a:latin typeface="Tahoma" pitchFamily="34" charset="0"/>
              <a:ea typeface="Times New Roman" pitchFamily="18" charset="0"/>
              <a:cs typeface="Tahoma" pitchFamily="34" charset="0"/>
            </a:endParaRPr>
          </a:p>
        </p:txBody>
      </p:sp>
      <p:pic>
        <p:nvPicPr>
          <p:cNvPr id="9" name="Immagine 8"/>
          <p:cNvPicPr/>
          <p:nvPr/>
        </p:nvPicPr>
        <p:blipFill rotWithShape="1">
          <a:blip r:embed="rId2">
            <a:extLst>
              <a:ext uri="{28A0092B-C50C-407E-A947-70E740481C1C}">
                <a14:useLocalDpi xmlns:a14="http://schemas.microsoft.com/office/drawing/2010/main" val="0"/>
              </a:ext>
            </a:extLst>
          </a:blip>
          <a:srcRect l="533" t="6231" r="1211" b="1775"/>
          <a:stretch/>
        </p:blipFill>
        <p:spPr bwMode="auto">
          <a:xfrm>
            <a:off x="971600" y="1124744"/>
            <a:ext cx="7920878" cy="5040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4798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squar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a:solidFill>
                  <a:srgbClr val="FFFFFF"/>
                </a:solidFill>
                <a:ea typeface="Microsoft YaHei" pitchFamily="34" charset="-122"/>
              </a:rPr>
              <a:t>Publications</a:t>
            </a:r>
            <a:endParaRPr lang="it-IT" sz="1100" b="1" dirty="0">
              <a:solidFill>
                <a:srgbClr val="FFFFFF"/>
              </a:solidFill>
              <a:ea typeface="Microsoft YaHei" pitchFamily="34" charset="-122"/>
            </a:endParaRPr>
          </a:p>
        </p:txBody>
      </p:sp>
      <p:sp>
        <p:nvSpPr>
          <p:cNvPr id="8" name="Rectangle 5"/>
          <p:cNvSpPr>
            <a:spLocks noChangeArrowheads="1"/>
          </p:cNvSpPr>
          <p:nvPr/>
        </p:nvSpPr>
        <p:spPr bwMode="auto">
          <a:xfrm>
            <a:off x="152400" y="82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magine 6"/>
          <p:cNvPicPr/>
          <p:nvPr/>
        </p:nvPicPr>
        <p:blipFill rotWithShape="1">
          <a:blip r:embed="rId3" cstate="print">
            <a:extLst>
              <a:ext uri="{28A0092B-C50C-407E-A947-70E740481C1C}">
                <a14:useLocalDpi xmlns:a14="http://schemas.microsoft.com/office/drawing/2010/main" val="0"/>
              </a:ext>
            </a:extLst>
          </a:blip>
          <a:srcRect l="1068" t="5638" r="1409" b="1781"/>
          <a:stretch/>
        </p:blipFill>
        <p:spPr bwMode="auto">
          <a:xfrm>
            <a:off x="711098" y="1124744"/>
            <a:ext cx="8253390" cy="4699010"/>
          </a:xfrm>
          <a:prstGeom prst="rect">
            <a:avLst/>
          </a:prstGeom>
          <a:noFill/>
          <a:ln>
            <a:noFill/>
          </a:ln>
          <a:extLst>
            <a:ext uri="{53640926-AAD7-44d8-BBD7-CCE9431645EC}">
              <a14:shadowObscured xmlns:a14="http://schemas.microsoft.com/office/drawing/2010/main"/>
            </a:ext>
          </a:extLst>
        </p:spPr>
      </p:pic>
      <p:sp>
        <p:nvSpPr>
          <p:cNvPr id="9" name="Rettangolo 8"/>
          <p:cNvSpPr/>
          <p:nvPr/>
        </p:nvSpPr>
        <p:spPr>
          <a:xfrm>
            <a:off x="713555" y="620688"/>
            <a:ext cx="8178923" cy="338554"/>
          </a:xfrm>
          <a:prstGeom prst="rect">
            <a:avLst/>
          </a:prstGeom>
        </p:spPr>
        <p:txBody>
          <a:bodyPr wrap="square">
            <a:spAutoFit/>
          </a:bodyPr>
          <a:lstStyle/>
          <a:p>
            <a:pPr algn="ctr"/>
            <a:r>
              <a:rPr lang="it-IT" sz="1600" b="1" dirty="0" err="1" smtClean="0">
                <a:latin typeface="Tahoma" pitchFamily="34" charset="0"/>
                <a:ea typeface="Times New Roman" pitchFamily="18" charset="0"/>
                <a:cs typeface="Tahoma" pitchFamily="34" charset="0"/>
              </a:rPr>
              <a:t>Indexed</a:t>
            </a:r>
            <a:r>
              <a:rPr lang="it-IT" sz="1600" b="1" dirty="0" smtClean="0">
                <a:latin typeface="Tahoma" pitchFamily="34" charset="0"/>
                <a:ea typeface="Times New Roman" pitchFamily="18" charset="0"/>
                <a:cs typeface="Tahoma" pitchFamily="34" charset="0"/>
              </a:rPr>
              <a:t> </a:t>
            </a:r>
            <a:r>
              <a:rPr lang="it-IT" sz="1600" b="1" dirty="0" err="1" smtClean="0">
                <a:latin typeface="Tahoma" pitchFamily="34" charset="0"/>
                <a:ea typeface="Times New Roman" pitchFamily="18" charset="0"/>
                <a:cs typeface="Tahoma" pitchFamily="34" charset="0"/>
              </a:rPr>
              <a:t>publications</a:t>
            </a:r>
            <a:r>
              <a:rPr lang="it-IT" sz="1600" b="1" dirty="0" smtClean="0">
                <a:latin typeface="Tahoma" pitchFamily="34" charset="0"/>
                <a:ea typeface="Times New Roman" pitchFamily="18" charset="0"/>
                <a:cs typeface="Tahoma" pitchFamily="34" charset="0"/>
              </a:rPr>
              <a:t> in </a:t>
            </a:r>
            <a:r>
              <a:rPr lang="it-IT" sz="1600" b="1" dirty="0" err="1" smtClean="0">
                <a:latin typeface="Tahoma" pitchFamily="34" charset="0"/>
                <a:ea typeface="Times New Roman" pitchFamily="18" charset="0"/>
                <a:cs typeface="Tahoma" pitchFamily="34" charset="0"/>
              </a:rPr>
              <a:t>Scopus</a:t>
            </a:r>
            <a:r>
              <a:rPr lang="it-IT" sz="1600" b="1" dirty="0" smtClean="0">
                <a:latin typeface="Tahoma" pitchFamily="34" charset="0"/>
                <a:ea typeface="Times New Roman" pitchFamily="18" charset="0"/>
                <a:cs typeface="Tahoma" pitchFamily="34" charset="0"/>
              </a:rPr>
              <a:t> and </a:t>
            </a:r>
            <a:r>
              <a:rPr lang="it-IT" sz="1600" b="1" dirty="0" err="1" smtClean="0">
                <a:latin typeface="Tahoma" pitchFamily="34" charset="0"/>
                <a:ea typeface="Times New Roman" pitchFamily="18" charset="0"/>
                <a:cs typeface="Tahoma" pitchFamily="34" charset="0"/>
              </a:rPr>
              <a:t>citations</a:t>
            </a:r>
            <a:r>
              <a:rPr lang="it-IT" sz="1600" b="1" dirty="0" smtClean="0">
                <a:latin typeface="Tahoma" pitchFamily="34" charset="0"/>
                <a:ea typeface="Times New Roman" pitchFamily="18" charset="0"/>
                <a:cs typeface="Tahoma" pitchFamily="34" charset="0"/>
              </a:rPr>
              <a:t> per </a:t>
            </a:r>
            <a:r>
              <a:rPr lang="it-IT" sz="1600" b="1" dirty="0" err="1" smtClean="0">
                <a:latin typeface="Tahoma" pitchFamily="34" charset="0"/>
                <a:ea typeface="Times New Roman" pitchFamily="18" charset="0"/>
                <a:cs typeface="Tahoma" pitchFamily="34" charset="0"/>
              </a:rPr>
              <a:t>year</a:t>
            </a:r>
            <a:r>
              <a:rPr lang="it-IT" sz="1600" b="1" dirty="0" smtClean="0">
                <a:latin typeface="Tahoma" pitchFamily="34" charset="0"/>
                <a:ea typeface="Times New Roman" pitchFamily="18" charset="0"/>
                <a:cs typeface="Tahoma" pitchFamily="34" charset="0"/>
              </a:rPr>
              <a:t> from 1975</a:t>
            </a:r>
            <a:endParaRPr lang="en-US" sz="1600" b="1" dirty="0">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320931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FFFFFF"/>
                </a:solidFill>
                <a:ea typeface="Microsoft YaHei" pitchFamily="34" charset="-122"/>
              </a:rPr>
              <a:t>      </a:t>
            </a:r>
            <a:r>
              <a:rPr lang="it-IT" sz="2400" b="1" dirty="0" err="1" smtClean="0">
                <a:solidFill>
                  <a:srgbClr val="FFFFFF"/>
                </a:solidFill>
                <a:ea typeface="Microsoft YaHei" pitchFamily="34" charset="-122"/>
              </a:rPr>
              <a:t>Facts</a:t>
            </a:r>
            <a:r>
              <a:rPr lang="it-IT" sz="2400" b="1" dirty="0" smtClean="0">
                <a:solidFill>
                  <a:srgbClr val="FFFFFF"/>
                </a:solidFill>
                <a:ea typeface="Microsoft YaHei" pitchFamily="34" charset="-122"/>
              </a:rPr>
              <a:t> and </a:t>
            </a:r>
            <a:r>
              <a:rPr lang="it-IT" sz="2400" b="1" dirty="0" err="1" smtClean="0">
                <a:solidFill>
                  <a:srgbClr val="FFFFFF"/>
                </a:solidFill>
                <a:ea typeface="Microsoft YaHei" pitchFamily="34" charset="-122"/>
              </a:rPr>
              <a:t>figures</a:t>
            </a:r>
            <a:endParaRPr lang="it-IT"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Grp="1" noChangeArrowheads="1"/>
          </p:cNvSpPr>
          <p:nvPr/>
        </p:nvSpPr>
        <p:spPr>
          <a:xfrm>
            <a:off x="971600" y="672827"/>
            <a:ext cx="5400599" cy="16040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pPr>
            <a:r>
              <a:rPr lang="it-IT" sz="1600" b="1" dirty="0" smtClean="0">
                <a:solidFill>
                  <a:srgbClr val="002060"/>
                </a:solidFill>
              </a:rPr>
              <a:t>Short </a:t>
            </a:r>
            <a:r>
              <a:rPr lang="it-IT" sz="1600" b="1" dirty="0" err="1" smtClean="0">
                <a:solidFill>
                  <a:srgbClr val="002060"/>
                </a:solidFill>
              </a:rPr>
              <a:t>history</a:t>
            </a:r>
            <a:endParaRPr lang="it-IT" sz="1600" b="1" dirty="0">
              <a:solidFill>
                <a:srgbClr val="002060"/>
              </a:solidFill>
            </a:endParaRPr>
          </a:p>
          <a:p>
            <a:pPr marL="3175" indent="-3175" eaLnBrk="1" hangingPunct="1">
              <a:buNone/>
            </a:pPr>
            <a:r>
              <a:rPr lang="en-US" sz="1600" dirty="0" smtClean="0">
                <a:solidFill>
                  <a:srgbClr val="002060"/>
                </a:solidFill>
              </a:rPr>
              <a:t>The </a:t>
            </a:r>
            <a:r>
              <a:rPr lang="en-US" sz="1600" dirty="0">
                <a:solidFill>
                  <a:srgbClr val="002060"/>
                </a:solidFill>
              </a:rPr>
              <a:t>University of Udine was founded in 1978 as part of the reconstruction plan of Friuli after the earthquake </a:t>
            </a:r>
            <a:r>
              <a:rPr lang="en-US" sz="1600" dirty="0" smtClean="0">
                <a:solidFill>
                  <a:srgbClr val="002060"/>
                </a:solidFill>
              </a:rPr>
              <a:t>in1976</a:t>
            </a:r>
            <a:r>
              <a:rPr lang="en-US" sz="1600" dirty="0">
                <a:solidFill>
                  <a:srgbClr val="002060"/>
                </a:solidFill>
              </a:rPr>
              <a:t>. Its aim was to provide the </a:t>
            </a:r>
            <a:r>
              <a:rPr lang="en-US" sz="1600" dirty="0" smtClean="0">
                <a:solidFill>
                  <a:srgbClr val="002060"/>
                </a:solidFill>
              </a:rPr>
              <a:t>community </a:t>
            </a:r>
            <a:r>
              <a:rPr lang="en-US" sz="1600" dirty="0">
                <a:solidFill>
                  <a:srgbClr val="002060"/>
                </a:solidFill>
              </a:rPr>
              <a:t>with an independent </a:t>
            </a:r>
            <a:r>
              <a:rPr lang="en-US" sz="1600" dirty="0" smtClean="0">
                <a:solidFill>
                  <a:srgbClr val="002060"/>
                </a:solidFill>
              </a:rPr>
              <a:t>center </a:t>
            </a:r>
            <a:r>
              <a:rPr lang="en-US" sz="1600" dirty="0">
                <a:solidFill>
                  <a:srgbClr val="002060"/>
                </a:solidFill>
              </a:rPr>
              <a:t>for advanced training in cultural </a:t>
            </a:r>
            <a:r>
              <a:rPr lang="en-US" sz="1600" dirty="0" smtClean="0">
                <a:solidFill>
                  <a:srgbClr val="002060"/>
                </a:solidFill>
              </a:rPr>
              <a:t>and scientific studies.</a:t>
            </a:r>
          </a:p>
          <a:p>
            <a:pPr eaLnBrk="1" hangingPunct="1">
              <a:buFontTx/>
              <a:buChar char="-"/>
            </a:pPr>
            <a:endParaRPr lang="en-US" sz="1600" b="1" dirty="0">
              <a:solidFill>
                <a:srgbClr val="002060"/>
              </a:solidFill>
            </a:endParaRPr>
          </a:p>
          <a:p>
            <a:pPr marL="0" indent="0" eaLnBrk="1" hangingPunct="1">
              <a:buNone/>
            </a:pPr>
            <a:endParaRPr lang="it-IT" sz="1600" b="1" dirty="0">
              <a:solidFill>
                <a:srgbClr val="002060"/>
              </a:solidFill>
            </a:endParaRPr>
          </a:p>
          <a:p>
            <a:pPr eaLnBrk="1" hangingPunct="1">
              <a:buNone/>
            </a:pPr>
            <a:endParaRPr lang="en-US" sz="1600" dirty="0">
              <a:solidFill>
                <a:srgbClr val="002060"/>
              </a:solidFill>
            </a:endParaRPr>
          </a:p>
        </p:txBody>
      </p:sp>
      <p:sp>
        <p:nvSpPr>
          <p:cNvPr id="2" name="CasellaDiTesto 1"/>
          <p:cNvSpPr txBox="1"/>
          <p:nvPr/>
        </p:nvSpPr>
        <p:spPr>
          <a:xfrm>
            <a:off x="2411760" y="2276872"/>
            <a:ext cx="4752528" cy="2554545"/>
          </a:xfrm>
          <a:prstGeom prst="rect">
            <a:avLst/>
          </a:prstGeom>
          <a:noFill/>
        </p:spPr>
        <p:txBody>
          <a:bodyPr wrap="square" rtlCol="0">
            <a:spAutoFit/>
          </a:bodyPr>
          <a:lstStyle/>
          <a:p>
            <a:pPr algn="ctr" eaLnBrk="1" hangingPunct="1">
              <a:buNone/>
            </a:pPr>
            <a:r>
              <a:rPr lang="en-US" sz="1600" b="1" dirty="0">
                <a:solidFill>
                  <a:srgbClr val="002060"/>
                </a:solidFill>
              </a:rPr>
              <a:t>Facts and figures</a:t>
            </a:r>
          </a:p>
          <a:p>
            <a:pPr marL="177800" indent="-177800" eaLnBrk="1" hangingPunct="1">
              <a:buClr>
                <a:srgbClr val="002060"/>
              </a:buClr>
              <a:buFont typeface="Wingdings" pitchFamily="2" charset="2"/>
              <a:buChar char="§"/>
            </a:pPr>
            <a:r>
              <a:rPr lang="en-US" sz="1600" dirty="0">
                <a:solidFill>
                  <a:srgbClr val="002060"/>
                </a:solidFill>
              </a:rPr>
              <a:t>14 departments</a:t>
            </a:r>
          </a:p>
          <a:p>
            <a:pPr marL="177800" indent="-177800">
              <a:buClr>
                <a:srgbClr val="002060"/>
              </a:buClr>
              <a:buFont typeface="Wingdings" pitchFamily="2" charset="2"/>
              <a:buChar char="§"/>
            </a:pPr>
            <a:r>
              <a:rPr lang="en-US" sz="1600" dirty="0">
                <a:solidFill>
                  <a:srgbClr val="002060"/>
                </a:solidFill>
              </a:rPr>
              <a:t>16,400 students enrolled</a:t>
            </a:r>
          </a:p>
          <a:p>
            <a:pPr marL="177800" indent="-177800">
              <a:buClr>
                <a:srgbClr val="002060"/>
              </a:buClr>
              <a:buFont typeface="Wingdings" pitchFamily="2" charset="2"/>
              <a:buChar char="§"/>
            </a:pPr>
            <a:r>
              <a:rPr lang="en-US" sz="1600" dirty="0">
                <a:solidFill>
                  <a:srgbClr val="002060"/>
                </a:solidFill>
              </a:rPr>
              <a:t>462 PhD students</a:t>
            </a:r>
          </a:p>
          <a:p>
            <a:pPr marL="177800" indent="-177800">
              <a:buClr>
                <a:srgbClr val="002060"/>
              </a:buClr>
              <a:buFont typeface="Wingdings" pitchFamily="2" charset="2"/>
              <a:buChar char="§"/>
            </a:pPr>
            <a:r>
              <a:rPr lang="en-US" sz="1600" dirty="0">
                <a:solidFill>
                  <a:srgbClr val="002060"/>
                </a:solidFill>
              </a:rPr>
              <a:t>704 teachers and researchers (permanent positions)</a:t>
            </a:r>
          </a:p>
          <a:p>
            <a:pPr marL="177800" indent="-177800">
              <a:buClr>
                <a:srgbClr val="002060"/>
              </a:buClr>
              <a:buFont typeface="Wingdings" pitchFamily="2" charset="2"/>
              <a:buChar char="§"/>
            </a:pPr>
            <a:r>
              <a:rPr lang="en-US" sz="1600" dirty="0">
                <a:solidFill>
                  <a:srgbClr val="002060"/>
                </a:solidFill>
              </a:rPr>
              <a:t>547 technical  and administrative staff (permanent positions)</a:t>
            </a:r>
          </a:p>
          <a:p>
            <a:pPr marL="177800" indent="-177800">
              <a:buClr>
                <a:srgbClr val="002060"/>
              </a:buClr>
              <a:buFont typeface="Wingdings" pitchFamily="2" charset="2"/>
              <a:buChar char="§"/>
            </a:pPr>
            <a:r>
              <a:rPr lang="it-IT" sz="1600" dirty="0">
                <a:solidFill>
                  <a:srgbClr val="002060"/>
                </a:solidFill>
              </a:rPr>
              <a:t>14 </a:t>
            </a:r>
            <a:r>
              <a:rPr lang="it-IT" sz="1600" dirty="0" err="1">
                <a:solidFill>
                  <a:srgbClr val="002060"/>
                </a:solidFill>
              </a:rPr>
              <a:t>PhD</a:t>
            </a:r>
            <a:r>
              <a:rPr lang="it-IT" sz="1600" dirty="0">
                <a:solidFill>
                  <a:srgbClr val="002060"/>
                </a:solidFill>
              </a:rPr>
              <a:t> </a:t>
            </a:r>
            <a:r>
              <a:rPr lang="it-IT" sz="1600" dirty="0" err="1">
                <a:solidFill>
                  <a:srgbClr val="002060"/>
                </a:solidFill>
              </a:rPr>
              <a:t>courses</a:t>
            </a:r>
            <a:r>
              <a:rPr lang="it-IT" sz="1600" dirty="0">
                <a:solidFill>
                  <a:srgbClr val="002060"/>
                </a:solidFill>
              </a:rPr>
              <a:t> </a:t>
            </a:r>
          </a:p>
          <a:p>
            <a:pPr marL="177800" indent="-177800">
              <a:buClr>
                <a:srgbClr val="002060"/>
              </a:buClr>
              <a:buFont typeface="Wingdings" pitchFamily="2" charset="2"/>
              <a:buChar char="§"/>
            </a:pPr>
            <a:r>
              <a:rPr lang="en-US" sz="1600" dirty="0">
                <a:solidFill>
                  <a:srgbClr val="002060"/>
                </a:solidFill>
              </a:rPr>
              <a:t>35 associates and linguistic </a:t>
            </a:r>
            <a:r>
              <a:rPr lang="en-US" sz="1600" dirty="0" smtClean="0">
                <a:solidFill>
                  <a:srgbClr val="002060"/>
                </a:solidFill>
              </a:rPr>
              <a:t>experts</a:t>
            </a:r>
            <a:endParaRPr lang="it-IT" sz="1600" dirty="0">
              <a:solidFill>
                <a:srgbClr val="002060"/>
              </a:solidFill>
            </a:endParaRPr>
          </a:p>
        </p:txBody>
      </p:sp>
      <p:sp>
        <p:nvSpPr>
          <p:cNvPr id="4" name="CasellaDiTesto 3"/>
          <p:cNvSpPr txBox="1"/>
          <p:nvPr/>
        </p:nvSpPr>
        <p:spPr>
          <a:xfrm>
            <a:off x="921346" y="5122370"/>
            <a:ext cx="4752528" cy="1569660"/>
          </a:xfrm>
          <a:prstGeom prst="rect">
            <a:avLst/>
          </a:prstGeom>
          <a:noFill/>
        </p:spPr>
        <p:txBody>
          <a:bodyPr wrap="square" rtlCol="0">
            <a:spAutoFit/>
          </a:bodyPr>
          <a:lstStyle/>
          <a:p>
            <a:pPr algn="ctr">
              <a:buNone/>
            </a:pPr>
            <a:r>
              <a:rPr lang="en-US" sz="1600" b="1" dirty="0" smtClean="0">
                <a:solidFill>
                  <a:srgbClr val="002060"/>
                </a:solidFill>
              </a:rPr>
              <a:t>Academic </a:t>
            </a:r>
            <a:r>
              <a:rPr lang="en-US" sz="1600" b="1" dirty="0">
                <a:solidFill>
                  <a:srgbClr val="002060"/>
                </a:solidFill>
              </a:rPr>
              <a:t>programs  </a:t>
            </a:r>
            <a:r>
              <a:rPr lang="en-US" sz="1600" b="1" dirty="0" err="1">
                <a:solidFill>
                  <a:srgbClr val="002060"/>
                </a:solidFill>
              </a:rPr>
              <a:t>a.y</a:t>
            </a:r>
            <a:r>
              <a:rPr lang="en-US" sz="1600" b="1" dirty="0">
                <a:solidFill>
                  <a:srgbClr val="002060"/>
                </a:solidFill>
              </a:rPr>
              <a:t>. 2013-2014</a:t>
            </a:r>
          </a:p>
          <a:p>
            <a:pPr marL="177800" indent="-177800" eaLnBrk="1" hangingPunct="1">
              <a:buClr>
                <a:srgbClr val="002060"/>
              </a:buClr>
              <a:buFont typeface="Wingdings" pitchFamily="2" charset="2"/>
              <a:buChar char="§"/>
            </a:pPr>
            <a:r>
              <a:rPr lang="en-US" sz="1600" dirty="0">
                <a:solidFill>
                  <a:srgbClr val="002060"/>
                </a:solidFill>
              </a:rPr>
              <a:t>35 courses of Bachelor's Degree (2 in cooperation with other universities)</a:t>
            </a:r>
          </a:p>
          <a:p>
            <a:pPr marL="177800" indent="-177800" eaLnBrk="1" hangingPunct="1">
              <a:buClr>
                <a:srgbClr val="002060"/>
              </a:buClr>
              <a:buFont typeface="Wingdings" pitchFamily="2" charset="2"/>
              <a:buChar char="§"/>
            </a:pPr>
            <a:r>
              <a:rPr lang="en-US" sz="1600" dirty="0">
                <a:solidFill>
                  <a:srgbClr val="002060"/>
                </a:solidFill>
              </a:rPr>
              <a:t>32 courses Master Degree (7 in cooperation with other universities)</a:t>
            </a:r>
          </a:p>
          <a:p>
            <a:pPr marL="177800" indent="-177800" eaLnBrk="1" hangingPunct="1">
              <a:buClr>
                <a:srgbClr val="002060"/>
              </a:buClr>
              <a:buFont typeface="Wingdings" pitchFamily="2" charset="2"/>
              <a:buChar char="§"/>
            </a:pPr>
            <a:r>
              <a:rPr lang="en-US" sz="1600" dirty="0">
                <a:solidFill>
                  <a:srgbClr val="002060"/>
                </a:solidFill>
              </a:rPr>
              <a:t>3 courses Degree single-cycle</a:t>
            </a:r>
            <a:r>
              <a:rPr lang="en-US" sz="1600" dirty="0" smtClean="0">
                <a:solidFill>
                  <a:srgbClr val="002060"/>
                </a:solidFill>
              </a:rPr>
              <a:t>.</a:t>
            </a:r>
            <a:endParaRPr lang="en-US" sz="1600" dirty="0">
              <a:solidFill>
                <a:srgbClr val="002060"/>
              </a:solidFill>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476672"/>
            <a:ext cx="1632933" cy="2902991"/>
          </a:xfrm>
          <a:prstGeom prst="rect">
            <a:avLst/>
          </a:prstGeom>
        </p:spPr>
      </p:pic>
      <p:pic>
        <p:nvPicPr>
          <p:cNvPr id="2050" name="Picture 2" descr="C:\Users\lorella.baron\AppData\Local\Microsoft\Windows\Temporary Internet Files\Content.IE5\D5RJPF75\MP9004276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67426"/>
            <a:ext cx="2062360" cy="21246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orella.baron\AppData\Local\Microsoft\Windows\Temporary Internet Files\Content.IE5\2I00IL9L\MP90044236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832" y="2493255"/>
            <a:ext cx="1469909"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97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squar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FFFF"/>
                </a:solidFill>
                <a:ea typeface="Microsoft YaHei" pitchFamily="34" charset="-122"/>
              </a:rPr>
              <a:t>Publications</a:t>
            </a:r>
            <a:endParaRPr lang="it-IT" sz="1200" b="1" dirty="0">
              <a:solidFill>
                <a:srgbClr val="FFFFFF"/>
              </a:solidFill>
              <a:ea typeface="Microsoft YaHei" pitchFamily="34" charset="-122"/>
            </a:endParaRPr>
          </a:p>
        </p:txBody>
      </p:sp>
      <p:sp>
        <p:nvSpPr>
          <p:cNvPr id="8" name="Rectangle 5"/>
          <p:cNvSpPr>
            <a:spLocks noChangeArrowheads="1"/>
          </p:cNvSpPr>
          <p:nvPr/>
        </p:nvSpPr>
        <p:spPr bwMode="auto">
          <a:xfrm>
            <a:off x="152400" y="82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713556" y="367010"/>
            <a:ext cx="8178923" cy="307777"/>
          </a:xfrm>
          <a:prstGeom prst="rect">
            <a:avLst/>
          </a:prstGeom>
        </p:spPr>
        <p:txBody>
          <a:bodyPr wrap="square">
            <a:spAutoFit/>
          </a:bodyPr>
          <a:lstStyle/>
          <a:p>
            <a:r>
              <a:rPr lang="en-GB" sz="1400" b="1" dirty="0" smtClean="0">
                <a:latin typeface="Tahoma" pitchFamily="34" charset="0"/>
                <a:ea typeface="Times New Roman" pitchFamily="18" charset="0"/>
                <a:cs typeface="Tahoma" pitchFamily="34" charset="0"/>
              </a:rPr>
              <a:t>Indexed number of products per publication typology in Web of Science (2002-2012)</a:t>
            </a:r>
            <a:endParaRPr lang="en-GB" sz="1400" b="1" dirty="0">
              <a:latin typeface="Tahoma" pitchFamily="34" charset="0"/>
              <a:ea typeface="Times New Roman" pitchFamily="18" charset="0"/>
              <a:cs typeface="Tahoma"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2451862235"/>
              </p:ext>
            </p:extLst>
          </p:nvPr>
        </p:nvGraphicFramePr>
        <p:xfrm>
          <a:off x="827584" y="890231"/>
          <a:ext cx="6264696" cy="2562215"/>
        </p:xfrm>
        <a:graphic>
          <a:graphicData uri="http://schemas.openxmlformats.org/drawingml/2006/table">
            <a:tbl>
              <a:tblPr firstRow="1" firstCol="1" bandRow="1">
                <a:tableStyleId>{5C22544A-7EE6-4342-B048-85BDC9FD1C3A}</a:tableStyleId>
              </a:tblPr>
              <a:tblGrid>
                <a:gridCol w="1705809"/>
                <a:gridCol w="1358609"/>
                <a:gridCol w="1617499"/>
                <a:gridCol w="724592"/>
                <a:gridCol w="858187"/>
              </a:tblGrid>
              <a:tr h="553913">
                <a:tc>
                  <a:txBody>
                    <a:bodyPr/>
                    <a:lstStyle/>
                    <a:p>
                      <a:pPr algn="ctr">
                        <a:spcAft>
                          <a:spcPts val="0"/>
                        </a:spcAft>
                      </a:pPr>
                      <a:r>
                        <a:rPr lang="en-GB" sz="900" kern="0" noProof="0" dirty="0" smtClean="0">
                          <a:solidFill>
                            <a:schemeClr val="tx1"/>
                          </a:solidFill>
                          <a:effectLst/>
                          <a:latin typeface="+mn-lt"/>
                          <a:ea typeface="+mn-ea"/>
                          <a:cs typeface="+mn-cs"/>
                        </a:rPr>
                        <a:t>Publication</a:t>
                      </a:r>
                      <a:r>
                        <a:rPr lang="en-GB" sz="900" kern="0" baseline="0" noProof="0" dirty="0" smtClean="0">
                          <a:solidFill>
                            <a:schemeClr val="tx1"/>
                          </a:solidFill>
                          <a:effectLst/>
                          <a:latin typeface="+mn-lt"/>
                          <a:ea typeface="+mn-ea"/>
                          <a:cs typeface="+mn-cs"/>
                        </a:rPr>
                        <a:t> typology</a:t>
                      </a:r>
                      <a:endParaRPr lang="en-GB" sz="1000" kern="1600" noProof="0" dirty="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Arts &amp; Humanities Citation Index</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Science Citation Index Expanded</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Social Sciences Citation Index</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dirty="0" smtClean="0">
                          <a:solidFill>
                            <a:schemeClr val="tx1"/>
                          </a:solidFill>
                          <a:effectLst/>
                        </a:rPr>
                        <a:t>Total</a:t>
                      </a:r>
                      <a:endParaRPr lang="en-US" sz="1000" kern="1600" dirty="0">
                        <a:solidFill>
                          <a:schemeClr val="tx1"/>
                        </a:solidFill>
                        <a:effectLst/>
                        <a:latin typeface="Tahoma"/>
                        <a:ea typeface="Times New Roman"/>
                        <a:cs typeface="Arial"/>
                      </a:endParaRPr>
                    </a:p>
                  </a:txBody>
                  <a:tcPr marL="44450" marR="44450" marT="0" marB="0" anchor="ctr"/>
                </a:tc>
              </a:tr>
              <a:tr h="147710">
                <a:tc>
                  <a:txBody>
                    <a:bodyPr/>
                    <a:lstStyle/>
                    <a:p>
                      <a:pPr>
                        <a:spcAft>
                          <a:spcPts val="0"/>
                        </a:spcAft>
                      </a:pPr>
                      <a:r>
                        <a:rPr lang="it-IT" sz="900" kern="0">
                          <a:solidFill>
                            <a:schemeClr val="tx1"/>
                          </a:solidFill>
                          <a:effectLst/>
                        </a:rPr>
                        <a:t>ART EXHIBIT REVIEW</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ARTICLE</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60</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5.236</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335</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5.631</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BIOGRAPHICAL ITEM</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3</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7</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12</a:t>
                      </a:r>
                      <a:endParaRPr lang="en-US" sz="1000" kern="1600">
                        <a:solidFill>
                          <a:schemeClr val="tx1"/>
                        </a:solidFill>
                        <a:effectLst/>
                        <a:latin typeface="Tahoma"/>
                        <a:ea typeface="Times New Roman"/>
                        <a:cs typeface="Arial"/>
                      </a:endParaRPr>
                    </a:p>
                  </a:txBody>
                  <a:tcPr marL="44450" marR="44450" marT="0" marB="0" anchor="ctr"/>
                </a:tc>
              </a:tr>
              <a:tr h="147710">
                <a:tc>
                  <a:txBody>
                    <a:bodyPr/>
                    <a:lstStyle/>
                    <a:p>
                      <a:pPr>
                        <a:spcAft>
                          <a:spcPts val="0"/>
                        </a:spcAft>
                      </a:pPr>
                      <a:r>
                        <a:rPr lang="it-IT" sz="900" kern="0">
                          <a:solidFill>
                            <a:schemeClr val="tx1"/>
                          </a:solidFill>
                          <a:effectLst/>
                        </a:rPr>
                        <a:t>BOOK CHAPTER</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5</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5</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BOOK REVIEW</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85</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3</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3</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91</a:t>
                      </a:r>
                      <a:endParaRPr lang="en-US" sz="1000" kern="1600">
                        <a:solidFill>
                          <a:schemeClr val="tx1"/>
                        </a:solidFill>
                        <a:effectLst/>
                        <a:latin typeface="Tahoma"/>
                        <a:ea typeface="Times New Roman"/>
                        <a:cs typeface="Arial"/>
                      </a:endParaRPr>
                    </a:p>
                  </a:txBody>
                  <a:tcPr marL="44450" marR="44450" marT="0" marB="0" anchor="ctr"/>
                </a:tc>
              </a:tr>
              <a:tr h="147710">
                <a:tc>
                  <a:txBody>
                    <a:bodyPr/>
                    <a:lstStyle/>
                    <a:p>
                      <a:pPr>
                        <a:spcAft>
                          <a:spcPts val="0"/>
                        </a:spcAft>
                      </a:pPr>
                      <a:r>
                        <a:rPr lang="it-IT" sz="900" kern="0">
                          <a:solidFill>
                            <a:schemeClr val="tx1"/>
                          </a:solidFill>
                          <a:effectLst/>
                        </a:rPr>
                        <a:t>CORRECTION</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23</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23</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EDITORIAL MATERIAL</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158</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20</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180</a:t>
                      </a:r>
                      <a:endParaRPr lang="en-US" sz="1000" kern="1600">
                        <a:solidFill>
                          <a:schemeClr val="tx1"/>
                        </a:solidFill>
                        <a:effectLst/>
                        <a:latin typeface="Tahoma"/>
                        <a:ea typeface="Times New Roman"/>
                        <a:cs typeface="Arial"/>
                      </a:endParaRPr>
                    </a:p>
                  </a:txBody>
                  <a:tcPr marL="44450" marR="44450" marT="0" marB="0" anchor="ctr"/>
                </a:tc>
              </a:tr>
              <a:tr h="147710">
                <a:tc>
                  <a:txBody>
                    <a:bodyPr/>
                    <a:lstStyle/>
                    <a:p>
                      <a:pPr>
                        <a:spcAft>
                          <a:spcPts val="0"/>
                        </a:spcAft>
                      </a:pPr>
                      <a:r>
                        <a:rPr lang="it-IT" sz="900" kern="0">
                          <a:solidFill>
                            <a:schemeClr val="tx1"/>
                          </a:solidFill>
                          <a:effectLst/>
                        </a:rPr>
                        <a:t>LETTER</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157</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3</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160</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MEETING ABSTRACT</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866</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44</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912</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PROCEEDINGS PAPER</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568</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20</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590</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spcAft>
                          <a:spcPts val="0"/>
                        </a:spcAft>
                      </a:pPr>
                      <a:r>
                        <a:rPr lang="it-IT" sz="900" kern="0">
                          <a:solidFill>
                            <a:schemeClr val="tx1"/>
                          </a:solidFill>
                          <a:effectLst/>
                        </a:rPr>
                        <a:t>REVIEW</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427</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18</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447</a:t>
                      </a:r>
                      <a:endParaRPr lang="en-US" sz="1000" kern="1600">
                        <a:solidFill>
                          <a:schemeClr val="tx1"/>
                        </a:solidFill>
                        <a:effectLst/>
                        <a:latin typeface="Tahoma"/>
                        <a:ea typeface="Times New Roman"/>
                        <a:cs typeface="Arial"/>
                      </a:endParaRPr>
                    </a:p>
                  </a:txBody>
                  <a:tcPr marL="44450" marR="44450" marT="0" marB="0" anchor="ctr"/>
                </a:tc>
              </a:tr>
              <a:tr h="147710">
                <a:tc>
                  <a:txBody>
                    <a:bodyPr/>
                    <a:lstStyle/>
                    <a:p>
                      <a:pPr>
                        <a:spcAft>
                          <a:spcPts val="0"/>
                        </a:spcAft>
                      </a:pPr>
                      <a:r>
                        <a:rPr lang="it-IT" sz="900" kern="0">
                          <a:solidFill>
                            <a:schemeClr val="tx1"/>
                          </a:solidFill>
                          <a:effectLst/>
                        </a:rPr>
                        <a:t>SOFTWARE REVIEW</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a:t>
                      </a:r>
                      <a:endParaRPr lang="en-US" sz="1000" kern="1600">
                        <a:solidFill>
                          <a:schemeClr val="tx1"/>
                        </a:solidFill>
                        <a:effectLst/>
                        <a:latin typeface="Tahoma"/>
                        <a:ea typeface="Times New Roman"/>
                        <a:cs typeface="Arial"/>
                      </a:endParaRPr>
                    </a:p>
                  </a:txBody>
                  <a:tcPr marL="44450" marR="44450" marT="0" marB="0" anchor="ctr"/>
                </a:tc>
                <a:tc>
                  <a:txBody>
                    <a:bodyPr/>
                    <a:lstStyle/>
                    <a:p>
                      <a:endParaRPr lang="en-US" sz="1000">
                        <a:solidFill>
                          <a:schemeClr val="tx1"/>
                        </a:solidFill>
                        <a:effectLst/>
                        <a:latin typeface="Times New Roman"/>
                      </a:endParaRPr>
                    </a:p>
                  </a:txBody>
                  <a:tcPr marL="44450" marR="44450" marT="0" marB="0" anchor="ctr"/>
                </a:tc>
                <a:tc>
                  <a:txBody>
                    <a:bodyPr/>
                    <a:lstStyle/>
                    <a:p>
                      <a:pPr algn="ctr">
                        <a:spcAft>
                          <a:spcPts val="0"/>
                        </a:spcAft>
                      </a:pPr>
                      <a:r>
                        <a:rPr lang="it-IT" sz="900" kern="0">
                          <a:solidFill>
                            <a:schemeClr val="tx1"/>
                          </a:solidFill>
                          <a:effectLst/>
                        </a:rPr>
                        <a:t>2</a:t>
                      </a:r>
                      <a:endParaRPr lang="en-US" sz="1000" kern="1600">
                        <a:solidFill>
                          <a:schemeClr val="tx1"/>
                        </a:solidFill>
                        <a:effectLst/>
                        <a:latin typeface="Tahoma"/>
                        <a:ea typeface="Times New Roman"/>
                        <a:cs typeface="Arial"/>
                      </a:endParaRPr>
                    </a:p>
                  </a:txBody>
                  <a:tcPr marL="44450" marR="44450" marT="0" marB="0" anchor="ctr"/>
                </a:tc>
              </a:tr>
              <a:tr h="138478">
                <a:tc>
                  <a:txBody>
                    <a:bodyPr/>
                    <a:lstStyle/>
                    <a:p>
                      <a:pPr algn="ctr">
                        <a:spcAft>
                          <a:spcPts val="0"/>
                        </a:spcAft>
                      </a:pPr>
                      <a:r>
                        <a:rPr lang="it-IT" sz="900" kern="0" dirty="0" smtClean="0">
                          <a:solidFill>
                            <a:schemeClr val="tx1"/>
                          </a:solidFill>
                          <a:effectLst/>
                        </a:rPr>
                        <a:t>Total</a:t>
                      </a:r>
                      <a:endParaRPr lang="en-US" sz="1000" kern="1600" dirty="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159</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7.451</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445</a:t>
                      </a:r>
                      <a:endParaRPr lang="en-US" sz="1000" kern="1600">
                        <a:solidFill>
                          <a:schemeClr val="tx1"/>
                        </a:solidFill>
                        <a:effectLst/>
                        <a:latin typeface="Tahoma"/>
                        <a:ea typeface="Times New Roman"/>
                        <a:cs typeface="Arial"/>
                      </a:endParaRPr>
                    </a:p>
                  </a:txBody>
                  <a:tcPr marL="44450" marR="44450" marT="0" marB="0" anchor="ctr"/>
                </a:tc>
                <a:tc>
                  <a:txBody>
                    <a:bodyPr/>
                    <a:lstStyle/>
                    <a:p>
                      <a:pPr algn="ctr">
                        <a:spcAft>
                          <a:spcPts val="0"/>
                        </a:spcAft>
                      </a:pPr>
                      <a:r>
                        <a:rPr lang="it-IT" sz="900" kern="0">
                          <a:solidFill>
                            <a:schemeClr val="tx1"/>
                          </a:solidFill>
                          <a:effectLst/>
                        </a:rPr>
                        <a:t>8.055</a:t>
                      </a:r>
                      <a:endParaRPr lang="en-US" sz="1000" kern="1600">
                        <a:solidFill>
                          <a:schemeClr val="tx1"/>
                        </a:solidFill>
                        <a:effectLst/>
                        <a:latin typeface="Tahoma"/>
                        <a:ea typeface="Times New Roman"/>
                        <a:cs typeface="Arial"/>
                      </a:endParaRPr>
                    </a:p>
                  </a:txBody>
                  <a:tcPr marL="44450" marR="44450" marT="0" marB="0" anchor="ctr"/>
                </a:tc>
              </a:tr>
              <a:tr h="138478">
                <a:tc gridSpan="5">
                  <a:txBody>
                    <a:bodyPr/>
                    <a:lstStyle/>
                    <a:p>
                      <a:pPr>
                        <a:spcAft>
                          <a:spcPts val="0"/>
                        </a:spcAft>
                      </a:pPr>
                      <a:r>
                        <a:rPr lang="it-IT" sz="900" kern="0" dirty="0" smtClean="0">
                          <a:solidFill>
                            <a:schemeClr val="tx1"/>
                          </a:solidFill>
                          <a:effectLst/>
                        </a:rPr>
                        <a:t>Source: </a:t>
                      </a:r>
                      <a:r>
                        <a:rPr lang="it-IT" sz="900" kern="0" dirty="0" err="1" smtClean="0">
                          <a:solidFill>
                            <a:schemeClr val="tx1"/>
                          </a:solidFill>
                          <a:effectLst/>
                        </a:rPr>
                        <a:t>own</a:t>
                      </a:r>
                      <a:r>
                        <a:rPr lang="it-IT" sz="900" kern="0" baseline="0" dirty="0" smtClean="0">
                          <a:solidFill>
                            <a:schemeClr val="tx1"/>
                          </a:solidFill>
                          <a:effectLst/>
                        </a:rPr>
                        <a:t> processing from </a:t>
                      </a:r>
                      <a:r>
                        <a:rPr lang="it-IT" sz="900" kern="0" dirty="0" smtClean="0">
                          <a:solidFill>
                            <a:schemeClr val="tx1"/>
                          </a:solidFill>
                          <a:effectLst/>
                        </a:rPr>
                        <a:t>WOS Thomson-Reuters data </a:t>
                      </a:r>
                      <a:r>
                        <a:rPr lang="it-IT" sz="900" kern="0" baseline="0" dirty="0" smtClean="0">
                          <a:solidFill>
                            <a:schemeClr val="tx1"/>
                          </a:solidFill>
                          <a:effectLst/>
                        </a:rPr>
                        <a:t> </a:t>
                      </a:r>
                      <a:r>
                        <a:rPr lang="it-IT" sz="900" kern="0" baseline="0" dirty="0" err="1" smtClean="0">
                          <a:solidFill>
                            <a:schemeClr val="tx1"/>
                          </a:solidFill>
                          <a:effectLst/>
                        </a:rPr>
                        <a:t>updated</a:t>
                      </a:r>
                      <a:r>
                        <a:rPr lang="it-IT" sz="900" kern="0" baseline="0" dirty="0" smtClean="0">
                          <a:solidFill>
                            <a:schemeClr val="tx1"/>
                          </a:solidFill>
                          <a:effectLst/>
                        </a:rPr>
                        <a:t> to </a:t>
                      </a:r>
                      <a:r>
                        <a:rPr lang="it-IT" sz="900" kern="0" dirty="0" smtClean="0">
                          <a:solidFill>
                            <a:schemeClr val="tx1"/>
                          </a:solidFill>
                          <a:effectLst/>
                        </a:rPr>
                        <a:t>10 </a:t>
                      </a:r>
                      <a:r>
                        <a:rPr lang="it-IT" sz="900" kern="0" dirty="0" err="1" smtClean="0">
                          <a:solidFill>
                            <a:schemeClr val="tx1"/>
                          </a:solidFill>
                          <a:effectLst/>
                        </a:rPr>
                        <a:t>june</a:t>
                      </a:r>
                      <a:r>
                        <a:rPr lang="it-IT" sz="900" kern="0" dirty="0" smtClean="0">
                          <a:solidFill>
                            <a:schemeClr val="tx1"/>
                          </a:solidFill>
                          <a:effectLst/>
                        </a:rPr>
                        <a:t> 2013</a:t>
                      </a:r>
                      <a:endParaRPr lang="en-US" sz="1000" kern="1600" dirty="0">
                        <a:solidFill>
                          <a:schemeClr val="tx1"/>
                        </a:solidFill>
                        <a:effectLst/>
                        <a:latin typeface="Tahoma"/>
                        <a:ea typeface="Times New Roman"/>
                        <a:cs typeface="Arial"/>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Rettangolo 6"/>
          <p:cNvSpPr/>
          <p:nvPr/>
        </p:nvSpPr>
        <p:spPr>
          <a:xfrm>
            <a:off x="659872" y="3628277"/>
            <a:ext cx="8178923" cy="307777"/>
          </a:xfrm>
          <a:prstGeom prst="rect">
            <a:avLst/>
          </a:prstGeom>
        </p:spPr>
        <p:txBody>
          <a:bodyPr wrap="square">
            <a:spAutoFit/>
          </a:bodyPr>
          <a:lstStyle/>
          <a:p>
            <a:r>
              <a:rPr lang="en-GB" sz="1400" b="1" dirty="0">
                <a:latin typeface="Tahoma" pitchFamily="34" charset="0"/>
                <a:ea typeface="Times New Roman" pitchFamily="18" charset="0"/>
                <a:cs typeface="Tahoma" pitchFamily="34" charset="0"/>
              </a:rPr>
              <a:t>Indexed number of products per publication typology in </a:t>
            </a:r>
            <a:r>
              <a:rPr lang="en-GB" sz="1400" b="1" dirty="0" smtClean="0">
                <a:latin typeface="Tahoma" pitchFamily="34" charset="0"/>
                <a:ea typeface="Times New Roman" pitchFamily="18" charset="0"/>
                <a:cs typeface="Tahoma" pitchFamily="34" charset="0"/>
              </a:rPr>
              <a:t>Scopus (2002-2012</a:t>
            </a:r>
            <a:r>
              <a:rPr lang="en-GB" sz="1400" b="1" dirty="0">
                <a:latin typeface="Tahoma" pitchFamily="34" charset="0"/>
                <a:ea typeface="Times New Roman" pitchFamily="18" charset="0"/>
                <a:cs typeface="Tahoma" pitchFamily="34" charset="0"/>
              </a:rPr>
              <a:t>)</a:t>
            </a:r>
          </a:p>
        </p:txBody>
      </p:sp>
      <p:graphicFrame>
        <p:nvGraphicFramePr>
          <p:cNvPr id="4" name="Tabella 3"/>
          <p:cNvGraphicFramePr>
            <a:graphicFrameLocks noGrp="1"/>
          </p:cNvGraphicFramePr>
          <p:nvPr>
            <p:extLst>
              <p:ext uri="{D42A27DB-BD31-4B8C-83A1-F6EECF244321}">
                <p14:modId xmlns:p14="http://schemas.microsoft.com/office/powerpoint/2010/main" val="2675116695"/>
              </p:ext>
            </p:extLst>
          </p:nvPr>
        </p:nvGraphicFramePr>
        <p:xfrm>
          <a:off x="899592" y="4221088"/>
          <a:ext cx="3700145" cy="1752600"/>
        </p:xfrm>
        <a:graphic>
          <a:graphicData uri="http://schemas.openxmlformats.org/drawingml/2006/table">
            <a:tbl>
              <a:tblPr firstRow="1" firstCol="1" bandRow="1">
                <a:tableStyleId>{5C22544A-7EE6-4342-B048-85BDC9FD1C3A}</a:tableStyleId>
              </a:tblPr>
              <a:tblGrid>
                <a:gridCol w="1899920"/>
                <a:gridCol w="1800225"/>
              </a:tblGrid>
              <a:tr h="2952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kern="0" dirty="0" err="1" smtClean="0">
                          <a:solidFill>
                            <a:schemeClr val="tx1"/>
                          </a:solidFill>
                          <a:effectLst/>
                          <a:latin typeface="+mn-lt"/>
                          <a:ea typeface="+mn-ea"/>
                          <a:cs typeface="+mn-cs"/>
                        </a:rPr>
                        <a:t>Publication</a:t>
                      </a:r>
                      <a:r>
                        <a:rPr lang="it-IT" sz="1000" kern="0" baseline="0" dirty="0" smtClean="0">
                          <a:solidFill>
                            <a:schemeClr val="tx1"/>
                          </a:solidFill>
                          <a:effectLst/>
                          <a:latin typeface="+mn-lt"/>
                          <a:ea typeface="+mn-ea"/>
                          <a:cs typeface="+mn-cs"/>
                        </a:rPr>
                        <a:t> </a:t>
                      </a:r>
                      <a:r>
                        <a:rPr lang="it-IT" sz="1000" kern="0" baseline="0" dirty="0" err="1" smtClean="0">
                          <a:solidFill>
                            <a:schemeClr val="tx1"/>
                          </a:solidFill>
                          <a:effectLst/>
                          <a:latin typeface="+mn-lt"/>
                          <a:ea typeface="+mn-ea"/>
                          <a:cs typeface="+mn-cs"/>
                        </a:rPr>
                        <a:t>typology</a:t>
                      </a:r>
                      <a:endParaRPr lang="en-US" sz="1050" kern="1600" dirty="0" smtClean="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dirty="0">
                          <a:solidFill>
                            <a:schemeClr val="tx1"/>
                          </a:solidFill>
                          <a:effectLst/>
                        </a:rPr>
                        <a:t>N. </a:t>
                      </a:r>
                      <a:r>
                        <a:rPr lang="it-IT" sz="1000" kern="1600" dirty="0" smtClean="0">
                          <a:solidFill>
                            <a:schemeClr val="tx1"/>
                          </a:solidFill>
                          <a:effectLst/>
                        </a:rPr>
                        <a:t>of </a:t>
                      </a:r>
                      <a:r>
                        <a:rPr lang="it-IT" sz="1000" kern="1600" dirty="0" err="1" smtClean="0">
                          <a:solidFill>
                            <a:schemeClr val="tx1"/>
                          </a:solidFill>
                          <a:effectLst/>
                        </a:rPr>
                        <a:t>products</a:t>
                      </a:r>
                      <a:endParaRPr lang="en-US" sz="1000" kern="1600" dirty="0">
                        <a:solidFill>
                          <a:schemeClr val="tx1"/>
                        </a:solidFill>
                        <a:effectLst/>
                        <a:latin typeface="Tahoma"/>
                        <a:ea typeface="Times New Roman"/>
                        <a:cs typeface="Arial"/>
                      </a:endParaRPr>
                    </a:p>
                  </a:txBody>
                  <a:tcPr marL="9525" marR="9525" marT="9525" marB="0" anchor="ctr"/>
                </a:tc>
              </a:tr>
              <a:tr h="152400">
                <a:tc>
                  <a:txBody>
                    <a:bodyPr/>
                    <a:lstStyle/>
                    <a:p>
                      <a:pPr>
                        <a:spcAft>
                          <a:spcPts val="0"/>
                        </a:spcAft>
                      </a:pPr>
                      <a:r>
                        <a:rPr lang="it-IT" sz="1000" kern="1600">
                          <a:solidFill>
                            <a:schemeClr val="tx1"/>
                          </a:solidFill>
                          <a:effectLst/>
                        </a:rPr>
                        <a:t>Article</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5.546</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Conference Paper</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1.421</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Review</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584</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Letter</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205</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Editorial</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120</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Article in Press</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57</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Erratum</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24</a:t>
                      </a:r>
                      <a:endParaRPr lang="en-US" sz="1000" kern="1600">
                        <a:solidFill>
                          <a:schemeClr val="tx1"/>
                        </a:solidFill>
                        <a:effectLst/>
                        <a:latin typeface="Tahoma"/>
                        <a:ea typeface="Times New Roman"/>
                        <a:cs typeface="Arial"/>
                      </a:endParaRPr>
                    </a:p>
                  </a:txBody>
                  <a:tcPr marL="9525" marR="9525" marT="9525" marB="0" anchor="ctr"/>
                </a:tc>
              </a:tr>
              <a:tr h="142875">
                <a:tc>
                  <a:txBody>
                    <a:bodyPr/>
                    <a:lstStyle/>
                    <a:p>
                      <a:pPr>
                        <a:spcAft>
                          <a:spcPts val="0"/>
                        </a:spcAft>
                      </a:pPr>
                      <a:r>
                        <a:rPr lang="it-IT" sz="1000" kern="1600">
                          <a:solidFill>
                            <a:schemeClr val="tx1"/>
                          </a:solidFill>
                          <a:effectLst/>
                        </a:rPr>
                        <a:t>Note</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a:solidFill>
                            <a:schemeClr val="tx1"/>
                          </a:solidFill>
                          <a:effectLst/>
                        </a:rPr>
                        <a:t>19</a:t>
                      </a:r>
                      <a:endParaRPr lang="en-US" sz="1000" kern="1600">
                        <a:solidFill>
                          <a:schemeClr val="tx1"/>
                        </a:solidFill>
                        <a:effectLst/>
                        <a:latin typeface="Tahoma"/>
                        <a:ea typeface="Times New Roman"/>
                        <a:cs typeface="Arial"/>
                      </a:endParaRPr>
                    </a:p>
                  </a:txBody>
                  <a:tcPr marL="9525" marR="9525" marT="9525" marB="0" anchor="ctr"/>
                </a:tc>
              </a:tr>
              <a:tr h="152400">
                <a:tc>
                  <a:txBody>
                    <a:bodyPr/>
                    <a:lstStyle/>
                    <a:p>
                      <a:pPr>
                        <a:spcAft>
                          <a:spcPts val="0"/>
                        </a:spcAft>
                      </a:pPr>
                      <a:r>
                        <a:rPr lang="it-IT" sz="1000" kern="1600">
                          <a:solidFill>
                            <a:schemeClr val="tx1"/>
                          </a:solidFill>
                          <a:effectLst/>
                        </a:rPr>
                        <a:t>Short Survey</a:t>
                      </a:r>
                      <a:endParaRPr lang="en-US" sz="1000" kern="1600">
                        <a:solidFill>
                          <a:schemeClr val="tx1"/>
                        </a:solidFill>
                        <a:effectLst/>
                        <a:latin typeface="Tahoma"/>
                        <a:ea typeface="Times New Roman"/>
                        <a:cs typeface="Arial"/>
                      </a:endParaRPr>
                    </a:p>
                  </a:txBody>
                  <a:tcPr marL="9525" marR="9525" marT="9525" marB="0" anchor="ctr"/>
                </a:tc>
                <a:tc>
                  <a:txBody>
                    <a:bodyPr/>
                    <a:lstStyle/>
                    <a:p>
                      <a:pPr algn="ctr">
                        <a:spcAft>
                          <a:spcPts val="0"/>
                        </a:spcAft>
                      </a:pPr>
                      <a:r>
                        <a:rPr lang="it-IT" sz="1000" kern="1600" dirty="0">
                          <a:solidFill>
                            <a:schemeClr val="tx1"/>
                          </a:solidFill>
                          <a:effectLst/>
                        </a:rPr>
                        <a:t>16</a:t>
                      </a:r>
                      <a:endParaRPr lang="en-US" sz="1000" kern="1600" dirty="0">
                        <a:solidFill>
                          <a:schemeClr val="tx1"/>
                        </a:solidFill>
                        <a:effectLst/>
                        <a:latin typeface="Tahoma"/>
                        <a:ea typeface="Times New Roman"/>
                        <a:cs typeface="Arial"/>
                      </a:endParaRPr>
                    </a:p>
                  </a:txBody>
                  <a:tcPr marL="9525" marR="9525" marT="9525" marB="0" anchor="ctr"/>
                </a:tc>
              </a:tr>
            </a:tbl>
          </a:graphicData>
        </a:graphic>
      </p:graphicFrame>
    </p:spTree>
    <p:extLst>
      <p:ext uri="{BB962C8B-B14F-4D97-AF65-F5344CB8AC3E}">
        <p14:creationId xmlns:p14="http://schemas.microsoft.com/office/powerpoint/2010/main" val="3209316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squar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FFFFFF"/>
                </a:solidFill>
                <a:ea typeface="Microsoft YaHei" pitchFamily="34" charset="-122"/>
              </a:rPr>
              <a:t>Publications</a:t>
            </a:r>
            <a:endParaRPr lang="it-IT" sz="1200" b="1" dirty="0">
              <a:solidFill>
                <a:srgbClr val="FFFFFF"/>
              </a:solidFill>
              <a:ea typeface="Microsoft YaHei" pitchFamily="34" charset="-122"/>
            </a:endParaRPr>
          </a:p>
        </p:txBody>
      </p:sp>
      <p:sp>
        <p:nvSpPr>
          <p:cNvPr id="8" name="Rectangle 5"/>
          <p:cNvSpPr>
            <a:spLocks noChangeArrowheads="1"/>
          </p:cNvSpPr>
          <p:nvPr/>
        </p:nvSpPr>
        <p:spPr bwMode="auto">
          <a:xfrm>
            <a:off x="152400" y="82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713556" y="543752"/>
            <a:ext cx="8178923" cy="307777"/>
          </a:xfrm>
          <a:prstGeom prst="rect">
            <a:avLst/>
          </a:prstGeom>
        </p:spPr>
        <p:txBody>
          <a:bodyPr wrap="square">
            <a:spAutoFit/>
          </a:bodyPr>
          <a:lstStyle/>
          <a:p>
            <a:pPr algn="ctr"/>
            <a:r>
              <a:rPr lang="en-GB" sz="1400" b="1" dirty="0" smtClean="0">
                <a:latin typeface="Tahoma" pitchFamily="34" charset="0"/>
                <a:ea typeface="Times New Roman" pitchFamily="18" charset="0"/>
                <a:cs typeface="Tahoma" pitchFamily="34" charset="0"/>
              </a:rPr>
              <a:t>Publications indexed in SCOPUS in year divided into disciplinary areas </a:t>
            </a:r>
            <a:endParaRPr lang="en-GB" sz="1400" b="1" dirty="0">
              <a:latin typeface="Tahoma" pitchFamily="34" charset="0"/>
              <a:ea typeface="Times New Roman" pitchFamily="18" charset="0"/>
              <a:cs typeface="Tahoma" pitchFamily="34" charset="0"/>
            </a:endParaRPr>
          </a:p>
        </p:txBody>
      </p:sp>
      <p:graphicFrame>
        <p:nvGraphicFramePr>
          <p:cNvPr id="7" name="Grafico 6"/>
          <p:cNvGraphicFramePr>
            <a:graphicFrameLocks/>
          </p:cNvGraphicFramePr>
          <p:nvPr>
            <p:extLst>
              <p:ext uri="{D42A27DB-BD31-4B8C-83A1-F6EECF244321}">
                <p14:modId xmlns:p14="http://schemas.microsoft.com/office/powerpoint/2010/main" val="904814328"/>
              </p:ext>
            </p:extLst>
          </p:nvPr>
        </p:nvGraphicFramePr>
        <p:xfrm>
          <a:off x="731573" y="1124744"/>
          <a:ext cx="840093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9316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85775"/>
            <a:ext cx="8424936" cy="1458913"/>
          </a:xfrm>
        </p:spPr>
        <p:txBody>
          <a:bodyPr/>
          <a:lstStyle/>
          <a:p>
            <a:pPr algn="l"/>
            <a:r>
              <a:rPr lang="en-GB" sz="1600" dirty="0" smtClean="0"/>
              <a:t>UNIUD has been classified at the 8° place among all big Italian universities by the national Agency for  Research Evaluation (ANVUR).</a:t>
            </a:r>
            <a:br>
              <a:rPr lang="en-GB" sz="1600" dirty="0" smtClean="0"/>
            </a:br>
            <a:r>
              <a:rPr lang="en-GB" sz="1600" dirty="0" smtClean="0"/>
              <a:t>The evaluation takes in consideration all relevant research aspects (projects, publications, technology transfer etc….) of the period 2004/2010.</a:t>
            </a:r>
            <a:br>
              <a:rPr lang="en-GB" sz="1600" dirty="0" smtClean="0"/>
            </a:br>
            <a:r>
              <a:rPr lang="en-GB" sz="1600" dirty="0" smtClean="0"/>
              <a:t>The following table indicates for each area of research the position of UNIUD among all the 32 big Italian Universities</a:t>
            </a:r>
            <a:endParaRPr lang="en-GB" sz="1600" dirty="0"/>
          </a:p>
        </p:txBody>
      </p:sp>
      <p:graphicFrame>
        <p:nvGraphicFramePr>
          <p:cNvPr id="5" name="Tabella 4"/>
          <p:cNvGraphicFramePr>
            <a:graphicFrameLocks noGrp="1"/>
          </p:cNvGraphicFramePr>
          <p:nvPr>
            <p:extLst>
              <p:ext uri="{D42A27DB-BD31-4B8C-83A1-F6EECF244321}">
                <p14:modId xmlns:p14="http://schemas.microsoft.com/office/powerpoint/2010/main" val="1196495909"/>
              </p:ext>
            </p:extLst>
          </p:nvPr>
        </p:nvGraphicFramePr>
        <p:xfrm>
          <a:off x="539552" y="2060848"/>
          <a:ext cx="8064896" cy="4205362"/>
        </p:xfrm>
        <a:graphic>
          <a:graphicData uri="http://schemas.openxmlformats.org/drawingml/2006/table">
            <a:tbl>
              <a:tblPr/>
              <a:tblGrid>
                <a:gridCol w="6156286"/>
                <a:gridCol w="1908610"/>
              </a:tblGrid>
              <a:tr h="300963">
                <a:tc>
                  <a:txBody>
                    <a:bodyPr/>
                    <a:lstStyle/>
                    <a:p>
                      <a:pPr algn="l" fontAlgn="t"/>
                      <a:r>
                        <a:rPr lang="en-GB" sz="1600" b="1" noProof="0" dirty="0" smtClean="0">
                          <a:effectLst/>
                          <a:latin typeface="Arial"/>
                        </a:rPr>
                        <a:t>Research area</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b="1" noProof="0" dirty="0" smtClean="0">
                          <a:effectLst/>
                          <a:latin typeface="Arial"/>
                        </a:rPr>
                        <a:t>Position</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185241">
                <a:tc>
                  <a:txBody>
                    <a:bodyPr/>
                    <a:lstStyle/>
                    <a:p>
                      <a:pPr algn="l" fontAlgn="t"/>
                      <a:r>
                        <a:rPr lang="en-GB" sz="1600" noProof="0" smtClean="0">
                          <a:effectLst/>
                          <a:latin typeface="Arial"/>
                        </a:rPr>
                        <a:t>Medical sciences</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9°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smtClean="0">
                          <a:effectLst/>
                          <a:latin typeface="Arial"/>
                        </a:rPr>
                        <a:t>Mathematics and informatics</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3°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46799">
                <a:tc>
                  <a:txBody>
                    <a:bodyPr/>
                    <a:lstStyle/>
                    <a:p>
                      <a:pPr algn="l" fontAlgn="t"/>
                      <a:r>
                        <a:rPr lang="en-GB" sz="1600" noProof="0" dirty="0" smtClean="0">
                          <a:effectLst/>
                          <a:latin typeface="+mn-lt"/>
                        </a:rPr>
                        <a:t>Antiquities, Philological-Literary and historical-artistic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3°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smtClean="0">
                          <a:effectLst/>
                          <a:latin typeface="Arial"/>
                        </a:rPr>
                        <a:t>Biological</a:t>
                      </a:r>
                      <a:r>
                        <a:rPr lang="en-GB" sz="1600" baseline="0" noProof="0" smtClean="0">
                          <a:effectLst/>
                          <a:latin typeface="Arial"/>
                        </a:rPr>
                        <a:t> sciences</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12°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smtClean="0">
                          <a:effectLst/>
                          <a:latin typeface="Arial"/>
                        </a:rPr>
                        <a:t>Industrial and information</a:t>
                      </a:r>
                      <a:r>
                        <a:rPr lang="en-GB" sz="1600" baseline="0" noProof="0" smtClean="0">
                          <a:effectLst/>
                          <a:latin typeface="Arial"/>
                        </a:rPr>
                        <a:t> engineering</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6°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27845">
                <a:tc>
                  <a:txBody>
                    <a:bodyPr/>
                    <a:lstStyle/>
                    <a:p>
                      <a:pPr algn="l" fontAlgn="t"/>
                      <a:r>
                        <a:rPr lang="en-GB" sz="1600" noProof="0" dirty="0" smtClean="0">
                          <a:effectLst/>
                          <a:latin typeface="Arial"/>
                        </a:rPr>
                        <a:t>History, philosophy</a:t>
                      </a:r>
                      <a:r>
                        <a:rPr lang="en-GB" sz="1600" baseline="0" noProof="0" dirty="0" smtClean="0">
                          <a:effectLst/>
                          <a:latin typeface="Arial"/>
                        </a:rPr>
                        <a:t> and pedagogy</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9°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Agricultural and veterinary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4°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12">
                <a:tc>
                  <a:txBody>
                    <a:bodyPr/>
                    <a:lstStyle/>
                    <a:p>
                      <a:pPr algn="l" fontAlgn="t"/>
                      <a:r>
                        <a:rPr lang="en-GB" sz="1600" noProof="0" dirty="0" smtClean="0">
                          <a:effectLst/>
                          <a:latin typeface="Arial"/>
                        </a:rPr>
                        <a:t>Legal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16°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Physical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10°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Economic and statistical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16°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Civil engineering</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16°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Chemical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15°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Architecture</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21°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Psychology</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10°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Hearth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smtClean="0">
                          <a:effectLst/>
                          <a:latin typeface="Arial"/>
                        </a:rPr>
                        <a:t>10° </a:t>
                      </a:r>
                      <a:endParaRPr lang="en-GB" sz="2800" noProof="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01877">
                <a:tc>
                  <a:txBody>
                    <a:bodyPr/>
                    <a:lstStyle/>
                    <a:p>
                      <a:pPr algn="l" fontAlgn="t"/>
                      <a:r>
                        <a:rPr lang="en-GB" sz="1600" noProof="0" dirty="0" smtClean="0">
                          <a:effectLst/>
                          <a:latin typeface="Arial"/>
                        </a:rPr>
                        <a:t>Social and</a:t>
                      </a:r>
                      <a:r>
                        <a:rPr lang="en-GB" sz="1600" baseline="0" noProof="0" dirty="0" smtClean="0">
                          <a:effectLst/>
                          <a:latin typeface="Arial"/>
                        </a:rPr>
                        <a:t> political sciences</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t"/>
                      <a:r>
                        <a:rPr lang="en-GB" sz="1600" noProof="0" dirty="0" smtClean="0">
                          <a:effectLst/>
                          <a:latin typeface="Arial"/>
                        </a:rPr>
                        <a:t>26° </a:t>
                      </a:r>
                      <a:endParaRPr lang="en-GB" sz="2800" noProof="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bl>
          </a:graphicData>
        </a:graphic>
      </p:graphicFrame>
      <p:sp>
        <p:nvSpPr>
          <p:cNvPr id="6" name="Rectangle 1"/>
          <p:cNvSpPr>
            <a:spLocks noChangeArrowheads="1"/>
          </p:cNvSpPr>
          <p:nvPr/>
        </p:nvSpPr>
        <p:spPr bwMode="auto">
          <a:xfrm>
            <a:off x="1852613" y="194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1383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smtClean="0">
                <a:solidFill>
                  <a:srgbClr val="FFFFFF"/>
                </a:solidFill>
                <a:ea typeface="Microsoft YaHei" pitchFamily="34" charset="-122"/>
              </a:rPr>
              <a:t> </a:t>
            </a:r>
            <a:r>
              <a:rPr lang="it-IT" sz="2000" b="1" dirty="0" err="1" smtClean="0">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899593" y="522386"/>
            <a:ext cx="7704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it-IT" sz="1400" b="1" dirty="0" smtClean="0">
                <a:latin typeface="Tahoma" pitchFamily="34" charset="0"/>
                <a:ea typeface="Times New Roman" pitchFamily="18" charset="0"/>
                <a:cs typeface="Tahoma" pitchFamily="34" charset="0"/>
              </a:rPr>
              <a:t>REVENUES FOR RESEARCH ACTIVITIES PER DEPARTMENT - 2012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181962402"/>
              </p:ext>
            </p:extLst>
          </p:nvPr>
        </p:nvGraphicFramePr>
        <p:xfrm>
          <a:off x="899593" y="980728"/>
          <a:ext cx="7704856" cy="5508612"/>
        </p:xfrm>
        <a:graphic>
          <a:graphicData uri="http://schemas.openxmlformats.org/drawingml/2006/table">
            <a:tbl>
              <a:tblPr firstRow="1" bandRow="1">
                <a:tableStyleId>{5C22544A-7EE6-4342-B048-85BDC9FD1C3A}</a:tableStyleId>
              </a:tblPr>
              <a:tblGrid>
                <a:gridCol w="5904656"/>
                <a:gridCol w="1800200"/>
              </a:tblGrid>
              <a:tr h="324036">
                <a:tc>
                  <a:txBody>
                    <a:bodyPr/>
                    <a:lstStyle/>
                    <a:p>
                      <a:r>
                        <a:rPr lang="en-GB" sz="1400" b="0" noProof="0" dirty="0" smtClean="0">
                          <a:solidFill>
                            <a:srgbClr val="467250"/>
                          </a:solidFill>
                        </a:rPr>
                        <a:t>Central administration</a:t>
                      </a:r>
                      <a:endParaRPr lang="en-GB" sz="1400" b="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it-IT" sz="1400" b="0" dirty="0" smtClean="0">
                          <a:solidFill>
                            <a:srgbClr val="467250"/>
                          </a:solidFill>
                        </a:rPr>
                        <a:t>1.126.489,64 €</a:t>
                      </a:r>
                      <a:endParaRPr lang="it-IT" sz="1400" b="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agriculture and</a:t>
                      </a:r>
                      <a:r>
                        <a:rPr lang="en-GB" sz="1400" baseline="0" noProof="0" dirty="0" smtClean="0">
                          <a:solidFill>
                            <a:srgbClr val="467250"/>
                          </a:solidFill>
                        </a:rPr>
                        <a:t> environmental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it-IT" sz="1400" dirty="0" smtClean="0">
                          <a:solidFill>
                            <a:srgbClr val="467250"/>
                          </a:solidFill>
                        </a:rPr>
                        <a:t>5.438.890,09 €</a:t>
                      </a:r>
                      <a:endParaRPr lang="it-IT" sz="140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electric, mechanic and management engineering</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it-IT" sz="1400" dirty="0" smtClean="0">
                          <a:solidFill>
                            <a:srgbClr val="467250"/>
                          </a:solidFill>
                        </a:rPr>
                        <a:t>3.241.165,71 €</a:t>
                      </a:r>
                      <a:endParaRPr lang="it-IT" sz="140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medical and biological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2.974.085,77</a:t>
                      </a:r>
                      <a:r>
                        <a:rPr lang="it-IT" sz="1400" kern="1200" cap="none" baseline="0" dirty="0" smtClean="0">
                          <a:solidFill>
                            <a:srgbClr val="467250"/>
                          </a:solidFill>
                          <a:effectLst/>
                        </a:rPr>
                        <a:t> €</a:t>
                      </a:r>
                      <a:endParaRPr lang="en-US" sz="1400" kern="1600" dirty="0" smtClean="0">
                        <a:effectLst/>
                        <a:latin typeface="Tahoma"/>
                        <a:ea typeface="Times New Roman"/>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food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2.083.804,13 €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chemistry, physics and environment</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1.465.707,18 €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a:t>
                      </a:r>
                      <a:r>
                        <a:rPr lang="en-US" sz="1400" noProof="0" dirty="0" smtClean="0">
                          <a:solidFill>
                            <a:srgbClr val="467250"/>
                          </a:solidFill>
                        </a:rPr>
                        <a:t>history and cultural heritage preservation</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1.044.421,56 €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mathematics and informatics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847.224,76</a:t>
                      </a:r>
                      <a:r>
                        <a:rPr lang="en-GB" sz="1400" kern="1200" noProof="0" dirty="0" smtClean="0">
                          <a:solidFill>
                            <a:srgbClr val="467250"/>
                          </a:solidFill>
                          <a:latin typeface="+mn-lt"/>
                          <a:ea typeface="+mn-ea"/>
                          <a:cs typeface="+mn-cs"/>
                        </a:rPr>
                        <a:t>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civil engineering and architecture</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667.716,31</a:t>
                      </a:r>
                      <a:r>
                        <a:rPr lang="en-GB" sz="1400" kern="1200" noProof="0" dirty="0" smtClean="0">
                          <a:solidFill>
                            <a:srgbClr val="467250"/>
                          </a:solidFill>
                          <a:latin typeface="+mn-lt"/>
                          <a:ea typeface="+mn-ea"/>
                          <a:cs typeface="+mn-cs"/>
                        </a:rPr>
                        <a:t>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economic and statistical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599.997,55</a:t>
                      </a:r>
                      <a:r>
                        <a:rPr lang="en-GB" sz="1400" kern="1200" noProof="0" dirty="0" smtClean="0">
                          <a:solidFill>
                            <a:srgbClr val="467250"/>
                          </a:solidFill>
                          <a:latin typeface="+mn-lt"/>
                          <a:ea typeface="+mn-ea"/>
                          <a:cs typeface="+mn-cs"/>
                        </a:rPr>
                        <a:t>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human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386.907,00</a:t>
                      </a:r>
                      <a:r>
                        <a:rPr lang="en-US" sz="1400" kern="1200" dirty="0" smtClean="0">
                          <a:solidFill>
                            <a:srgbClr val="46725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foreign languages and literatures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116.600,00</a:t>
                      </a:r>
                      <a:r>
                        <a:rPr lang="en-US" sz="1400" kern="1200" dirty="0" smtClean="0">
                          <a:solidFill>
                            <a:srgbClr val="46725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a:t>
                      </a:r>
                      <a:r>
                        <a:rPr lang="en-GB" sz="1400" baseline="0" noProof="0" dirty="0" smtClean="0">
                          <a:solidFill>
                            <a:srgbClr val="467250"/>
                          </a:solidFill>
                        </a:rPr>
                        <a:t> legal sciences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112.479,00</a:t>
                      </a:r>
                      <a:r>
                        <a:rPr lang="en-US" sz="1400" kern="1200" dirty="0" smtClean="0">
                          <a:solidFill>
                            <a:srgbClr val="46725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US" sz="1400" kern="1200" dirty="0" smtClean="0">
                          <a:solidFill>
                            <a:srgbClr val="467250"/>
                          </a:solidFill>
                          <a:latin typeface="+mn-lt"/>
                          <a:ea typeface="+mn-ea"/>
                          <a:cs typeface="+mn-cs"/>
                        </a:rPr>
                        <a:t>Dept. of experimental and clinical medicine</a:t>
                      </a:r>
                      <a:endParaRPr lang="en-GB" sz="1400" kern="1200" noProof="0" dirty="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23.173,00</a:t>
                      </a:r>
                      <a:r>
                        <a:rPr lang="en-US" sz="1400" kern="1200" dirty="0" smtClean="0">
                          <a:solidFill>
                            <a:srgbClr val="46725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Dept. of humanities</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9.428,29 €</a:t>
                      </a:r>
                      <a:endParaRPr lang="en-US" sz="1400" kern="1200" dirty="0" smtClean="0">
                        <a:solidFill>
                          <a:srgbClr val="4672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noProof="0" dirty="0" smtClean="0">
                          <a:solidFill>
                            <a:srgbClr val="467250"/>
                          </a:solidFill>
                        </a:rPr>
                        <a:t>Experimental farm A </a:t>
                      </a:r>
                      <a:r>
                        <a:rPr lang="en-GB" sz="1400" noProof="0" dirty="0" err="1" smtClean="0">
                          <a:solidFill>
                            <a:srgbClr val="467250"/>
                          </a:solidFill>
                        </a:rPr>
                        <a:t>Servadei</a:t>
                      </a:r>
                      <a:endParaRPr lang="en-GB" sz="1400"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kern="1200" dirty="0" smtClean="0">
                          <a:solidFill>
                            <a:srgbClr val="467250"/>
                          </a:solidFill>
                          <a:latin typeface="+mn-lt"/>
                          <a:ea typeface="+mn-ea"/>
                          <a:cs typeface="+mn-cs"/>
                        </a:rPr>
                        <a:t>98.394,17</a:t>
                      </a:r>
                      <a:r>
                        <a:rPr lang="en-US" sz="1400" kern="1200" dirty="0" smtClean="0">
                          <a:solidFill>
                            <a:srgbClr val="46725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036">
                <a:tc>
                  <a:txBody>
                    <a:bodyPr/>
                    <a:lstStyle/>
                    <a:p>
                      <a:r>
                        <a:rPr lang="en-GB" sz="1400" b="1" noProof="0" dirty="0" smtClean="0">
                          <a:solidFill>
                            <a:srgbClr val="467250"/>
                          </a:solidFill>
                        </a:rPr>
                        <a:t>TOTAL REVENUES FOR RESEARCH ACTIVITIES</a:t>
                      </a:r>
                      <a:endParaRPr lang="en-GB" sz="1400" b="1" noProof="0" dirty="0">
                        <a:solidFill>
                          <a:srgbClr val="4672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rgbClr val="467250"/>
                          </a:solidFill>
                          <a:latin typeface="+mn-lt"/>
                          <a:ea typeface="+mn-ea"/>
                          <a:cs typeface="+mn-cs"/>
                        </a:rPr>
                        <a:t>20.236.484,16 €</a:t>
                      </a:r>
                      <a:endParaRPr lang="it-IT" sz="1400" b="1" kern="1200" dirty="0">
                        <a:solidFill>
                          <a:srgbClr val="467250"/>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021630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3765699427"/>
              </p:ext>
            </p:extLst>
          </p:nvPr>
        </p:nvGraphicFramePr>
        <p:xfrm>
          <a:off x="899592" y="784449"/>
          <a:ext cx="7920880" cy="581290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4"/>
          <p:cNvSpPr>
            <a:spLocks noChangeArrowheads="1"/>
          </p:cNvSpPr>
          <p:nvPr/>
        </p:nvSpPr>
        <p:spPr bwMode="auto">
          <a:xfrm>
            <a:off x="827584" y="476672"/>
            <a:ext cx="7704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it-IT" sz="1400" b="1" dirty="0">
                <a:latin typeface="Tahoma" pitchFamily="34" charset="0"/>
                <a:ea typeface="Times New Roman" pitchFamily="18" charset="0"/>
                <a:cs typeface="Tahoma" pitchFamily="34" charset="0"/>
              </a:rPr>
              <a:t>REVENUES</a:t>
            </a:r>
            <a:r>
              <a:rPr lang="it-IT" sz="1400" b="1" dirty="0" smtClean="0">
                <a:latin typeface="Tahoma" pitchFamily="34" charset="0"/>
                <a:ea typeface="Times New Roman" pitchFamily="18" charset="0"/>
                <a:cs typeface="Tahoma" pitchFamily="34" charset="0"/>
              </a:rPr>
              <a:t> FOR RESEARCH ACTIVITIES PER DEPARTMENT - 2012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55572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1115616" y="568765"/>
            <a:ext cx="6696744" cy="338554"/>
          </a:xfrm>
          <a:prstGeom prst="rect">
            <a:avLst/>
          </a:prstGeom>
        </p:spPr>
        <p:txBody>
          <a:bodyPr wrap="square">
            <a:spAutoFit/>
          </a:bodyPr>
          <a:lstStyle/>
          <a:p>
            <a:pPr algn="ctr"/>
            <a:r>
              <a:rPr lang="en-GB" sz="1600" b="1" dirty="0">
                <a:latin typeface="Tahoma" pitchFamily="34" charset="0"/>
                <a:ea typeface="Times New Roman" pitchFamily="18" charset="0"/>
                <a:cs typeface="Tahoma" pitchFamily="34" charset="0"/>
              </a:rPr>
              <a:t>Revenues for research activities 2012 - % for macro areas</a:t>
            </a:r>
          </a:p>
        </p:txBody>
      </p:sp>
      <p:graphicFrame>
        <p:nvGraphicFramePr>
          <p:cNvPr id="8" name="Grafico 7"/>
          <p:cNvGraphicFramePr>
            <a:graphicFrameLocks/>
          </p:cNvGraphicFramePr>
          <p:nvPr>
            <p:extLst>
              <p:ext uri="{D42A27DB-BD31-4B8C-83A1-F6EECF244321}">
                <p14:modId xmlns:p14="http://schemas.microsoft.com/office/powerpoint/2010/main" val="4052967770"/>
              </p:ext>
            </p:extLst>
          </p:nvPr>
        </p:nvGraphicFramePr>
        <p:xfrm>
          <a:off x="1043608" y="1052736"/>
          <a:ext cx="7344815"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1115616" y="476672"/>
            <a:ext cx="7272808" cy="830997"/>
          </a:xfrm>
          <a:prstGeom prst="rect">
            <a:avLst/>
          </a:prstGeom>
        </p:spPr>
        <p:txBody>
          <a:bodyPr wrap="square">
            <a:spAutoFit/>
          </a:bodyPr>
          <a:lstStyle/>
          <a:p>
            <a:pPr algn="ctr"/>
            <a:r>
              <a:rPr lang="en-GB" sz="1600" b="1" dirty="0" smtClean="0">
                <a:latin typeface="Tahoma" pitchFamily="34" charset="0"/>
                <a:ea typeface="Times New Roman" pitchFamily="18" charset="0"/>
                <a:cs typeface="Tahoma" pitchFamily="34" charset="0"/>
              </a:rPr>
              <a:t>ERC sub-panels where UNIUD is mostly active in </a:t>
            </a:r>
            <a:r>
              <a:rPr lang="en-GB" sz="1600" b="1" dirty="0">
                <a:latin typeface="Tahoma" pitchFamily="34" charset="0"/>
                <a:ea typeface="Times New Roman" pitchFamily="18" charset="0"/>
                <a:cs typeface="Tahoma" pitchFamily="34" charset="0"/>
              </a:rPr>
              <a:t>r</a:t>
            </a:r>
            <a:r>
              <a:rPr lang="en-GB" sz="1600" b="1" dirty="0" smtClean="0">
                <a:latin typeface="Tahoma" pitchFamily="34" charset="0"/>
                <a:ea typeface="Times New Roman" pitchFamily="18" charset="0"/>
                <a:cs typeface="Tahoma" pitchFamily="34" charset="0"/>
              </a:rPr>
              <a:t>esearch project proposals</a:t>
            </a:r>
          </a:p>
          <a:p>
            <a:pPr algn="ctr"/>
            <a:r>
              <a:rPr lang="en-GB" sz="1600" b="1" dirty="0" smtClean="0">
                <a:latin typeface="Tahoma" pitchFamily="34" charset="0"/>
                <a:ea typeface="Times New Roman" pitchFamily="18" charset="0"/>
                <a:cs typeface="Tahoma" pitchFamily="34" charset="0"/>
              </a:rPr>
              <a:t>Social Sciences and Humanities (SH)</a:t>
            </a:r>
            <a:endParaRPr lang="en-GB" sz="1600" b="1" dirty="0">
              <a:latin typeface="Tahoma" pitchFamily="34" charset="0"/>
              <a:ea typeface="Times New Roman" pitchFamily="18" charset="0"/>
              <a:cs typeface="Tahoma"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1186785062"/>
              </p:ext>
            </p:extLst>
          </p:nvPr>
        </p:nvGraphicFramePr>
        <p:xfrm>
          <a:off x="1100633" y="1307429"/>
          <a:ext cx="7575823" cy="5195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3700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1115616" y="568765"/>
            <a:ext cx="7272808" cy="738664"/>
          </a:xfrm>
          <a:prstGeom prst="rect">
            <a:avLst/>
          </a:prstGeom>
        </p:spPr>
        <p:txBody>
          <a:bodyPr wrap="square">
            <a:spAutoFit/>
          </a:bodyPr>
          <a:lstStyle/>
          <a:p>
            <a:pPr algn="ctr"/>
            <a:r>
              <a:rPr lang="en-GB" sz="1400" b="1" dirty="0" smtClean="0">
                <a:latin typeface="Tahoma" pitchFamily="34" charset="0"/>
                <a:ea typeface="Times New Roman" pitchFamily="18" charset="0"/>
                <a:cs typeface="Tahoma" pitchFamily="34" charset="0"/>
              </a:rPr>
              <a:t>ERC sub-panels where UNIUD is mostly active in </a:t>
            </a:r>
            <a:r>
              <a:rPr lang="en-GB" sz="1400" b="1" dirty="0">
                <a:latin typeface="Tahoma" pitchFamily="34" charset="0"/>
                <a:ea typeface="Times New Roman" pitchFamily="18" charset="0"/>
                <a:cs typeface="Tahoma" pitchFamily="34" charset="0"/>
              </a:rPr>
              <a:t>r</a:t>
            </a:r>
            <a:r>
              <a:rPr lang="en-GB" sz="1400" b="1" dirty="0" smtClean="0">
                <a:latin typeface="Tahoma" pitchFamily="34" charset="0"/>
                <a:ea typeface="Times New Roman" pitchFamily="18" charset="0"/>
                <a:cs typeface="Tahoma" pitchFamily="34" charset="0"/>
              </a:rPr>
              <a:t>esearch project proposals</a:t>
            </a:r>
          </a:p>
          <a:p>
            <a:pPr algn="ctr"/>
            <a:endParaRPr lang="en-GB" sz="1400" b="1" dirty="0">
              <a:latin typeface="Tahoma" pitchFamily="34" charset="0"/>
              <a:ea typeface="Times New Roman" pitchFamily="18" charset="0"/>
              <a:cs typeface="Tahoma" pitchFamily="34" charset="0"/>
            </a:endParaRPr>
          </a:p>
          <a:p>
            <a:pPr algn="ctr"/>
            <a:r>
              <a:rPr lang="en-GB" sz="1400" b="1" dirty="0" smtClean="0">
                <a:latin typeface="Tahoma" pitchFamily="34" charset="0"/>
                <a:ea typeface="Times New Roman" pitchFamily="18" charset="0"/>
                <a:cs typeface="Tahoma" pitchFamily="34" charset="0"/>
              </a:rPr>
              <a:t>Life Sciences (LS)</a:t>
            </a:r>
            <a:endParaRPr lang="en-GB" sz="1400" b="1" dirty="0">
              <a:latin typeface="Tahoma" pitchFamily="34" charset="0"/>
              <a:ea typeface="Times New Roman" pitchFamily="18" charset="0"/>
              <a:cs typeface="Tahoma" pitchFamily="34" charset="0"/>
            </a:endParaRPr>
          </a:p>
        </p:txBody>
      </p:sp>
      <p:graphicFrame>
        <p:nvGraphicFramePr>
          <p:cNvPr id="11" name="Grafico 10"/>
          <p:cNvGraphicFramePr>
            <a:graphicFrameLocks/>
          </p:cNvGraphicFramePr>
          <p:nvPr>
            <p:extLst>
              <p:ext uri="{D42A27DB-BD31-4B8C-83A1-F6EECF244321}">
                <p14:modId xmlns:p14="http://schemas.microsoft.com/office/powerpoint/2010/main" val="2656781073"/>
              </p:ext>
            </p:extLst>
          </p:nvPr>
        </p:nvGraphicFramePr>
        <p:xfrm>
          <a:off x="1043608" y="1484784"/>
          <a:ext cx="7488832"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529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1115616" y="568765"/>
            <a:ext cx="7272808" cy="738664"/>
          </a:xfrm>
          <a:prstGeom prst="rect">
            <a:avLst/>
          </a:prstGeom>
        </p:spPr>
        <p:txBody>
          <a:bodyPr wrap="square">
            <a:spAutoFit/>
          </a:bodyPr>
          <a:lstStyle/>
          <a:p>
            <a:pPr algn="ctr"/>
            <a:r>
              <a:rPr lang="en-GB" sz="1400" b="1" dirty="0" smtClean="0">
                <a:latin typeface="Tahoma" pitchFamily="34" charset="0"/>
                <a:ea typeface="Times New Roman" pitchFamily="18" charset="0"/>
                <a:cs typeface="Tahoma" pitchFamily="34" charset="0"/>
              </a:rPr>
              <a:t>ERC sub-panels where UNIUD is mostly active in </a:t>
            </a:r>
            <a:r>
              <a:rPr lang="en-GB" sz="1400" b="1" dirty="0">
                <a:latin typeface="Tahoma" pitchFamily="34" charset="0"/>
                <a:ea typeface="Times New Roman" pitchFamily="18" charset="0"/>
                <a:cs typeface="Tahoma" pitchFamily="34" charset="0"/>
              </a:rPr>
              <a:t>r</a:t>
            </a:r>
            <a:r>
              <a:rPr lang="en-GB" sz="1400" b="1" dirty="0" smtClean="0">
                <a:latin typeface="Tahoma" pitchFamily="34" charset="0"/>
                <a:ea typeface="Times New Roman" pitchFamily="18" charset="0"/>
                <a:cs typeface="Tahoma" pitchFamily="34" charset="0"/>
              </a:rPr>
              <a:t>esearch project proposals</a:t>
            </a:r>
          </a:p>
          <a:p>
            <a:pPr algn="ctr"/>
            <a:endParaRPr lang="en-GB" sz="1400" b="1" dirty="0">
              <a:latin typeface="Tahoma" pitchFamily="34" charset="0"/>
              <a:ea typeface="Times New Roman" pitchFamily="18" charset="0"/>
              <a:cs typeface="Tahoma" pitchFamily="34" charset="0"/>
            </a:endParaRPr>
          </a:p>
          <a:p>
            <a:pPr algn="ctr"/>
            <a:r>
              <a:rPr lang="en-GB" sz="1400" b="1" dirty="0" smtClean="0">
                <a:latin typeface="Tahoma" pitchFamily="34" charset="0"/>
                <a:ea typeface="Times New Roman" pitchFamily="18" charset="0"/>
                <a:cs typeface="Tahoma" pitchFamily="34" charset="0"/>
              </a:rPr>
              <a:t>Physical Engineering (PE)</a:t>
            </a:r>
            <a:endParaRPr lang="en-GB" sz="1400" b="1" dirty="0">
              <a:latin typeface="Tahoma" pitchFamily="34" charset="0"/>
              <a:ea typeface="Times New Roman" pitchFamily="18" charset="0"/>
              <a:cs typeface="Tahoma"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3952337109"/>
              </p:ext>
            </p:extLst>
          </p:nvPr>
        </p:nvGraphicFramePr>
        <p:xfrm>
          <a:off x="899592" y="1556792"/>
          <a:ext cx="7992887"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529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rot="-5400000">
            <a:off x="-2920206" y="3253581"/>
            <a:ext cx="6524625" cy="684213"/>
          </a:xfrm>
          <a:prstGeom prst="rect">
            <a:avLst/>
          </a:prstGeom>
          <a:solidFill>
            <a:srgbClr val="DC6706"/>
          </a:solidFill>
          <a:ln w="9525">
            <a:noFill/>
            <a:miter lim="800000"/>
            <a:headEnd/>
            <a:tailEnd/>
          </a:ln>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Research</a:t>
            </a:r>
            <a:r>
              <a:rPr lang="it-IT" sz="2000" b="1" dirty="0">
                <a:solidFill>
                  <a:srgbClr val="FFFFFF"/>
                </a:solidFill>
                <a:ea typeface="Microsoft YaHei" pitchFamily="34" charset="-122"/>
              </a:rPr>
              <a:t>  </a:t>
            </a:r>
            <a:r>
              <a:rPr lang="it-IT" sz="2000" b="1" dirty="0" err="1">
                <a:solidFill>
                  <a:srgbClr val="FFFFFF"/>
                </a:solidFill>
                <a:ea typeface="Microsoft YaHei" pitchFamily="34" charset="-122"/>
              </a:rPr>
              <a:t>funding</a:t>
            </a:r>
            <a:endParaRPr lang="it-IT" sz="1600" b="1" dirty="0">
              <a:solidFill>
                <a:srgbClr val="FFFFFF"/>
              </a:solidFill>
              <a:ea typeface="Microsoft YaHei" pitchFamily="34" charset="-122"/>
            </a:endParaRPr>
          </a:p>
        </p:txBody>
      </p:sp>
      <p:sp>
        <p:nvSpPr>
          <p:cNvPr id="5" name="Rectangle 5"/>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ahoma" pitchFamily="34" charset="0"/>
                <a:ea typeface="Arial Unicode MS" pitchFamily="34" charset="-128"/>
                <a:cs typeface="Tahoma"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ttangolo 1"/>
          <p:cNvSpPr/>
          <p:nvPr/>
        </p:nvSpPr>
        <p:spPr>
          <a:xfrm>
            <a:off x="1115616" y="522386"/>
            <a:ext cx="7560840" cy="307777"/>
          </a:xfrm>
          <a:prstGeom prst="rect">
            <a:avLst/>
          </a:prstGeom>
        </p:spPr>
        <p:txBody>
          <a:bodyPr wrap="square">
            <a:spAutoFit/>
          </a:bodyPr>
          <a:lstStyle/>
          <a:p>
            <a:pPr algn="ctr"/>
            <a:r>
              <a:rPr lang="en-GB" sz="1400" b="1" dirty="0">
                <a:latin typeface="Tahoma" pitchFamily="34" charset="0"/>
                <a:ea typeface="Times New Roman" pitchFamily="18" charset="0"/>
                <a:cs typeface="Tahoma" pitchFamily="34" charset="0"/>
              </a:rPr>
              <a:t>Revenues for research activities: public and private funders 2012 in €</a:t>
            </a:r>
          </a:p>
        </p:txBody>
      </p:sp>
      <p:graphicFrame>
        <p:nvGraphicFramePr>
          <p:cNvPr id="3" name="Tabella 2"/>
          <p:cNvGraphicFramePr>
            <a:graphicFrameLocks noGrp="1"/>
          </p:cNvGraphicFramePr>
          <p:nvPr>
            <p:extLst>
              <p:ext uri="{D42A27DB-BD31-4B8C-83A1-F6EECF244321}">
                <p14:modId xmlns:p14="http://schemas.microsoft.com/office/powerpoint/2010/main" val="1412671114"/>
              </p:ext>
            </p:extLst>
          </p:nvPr>
        </p:nvGraphicFramePr>
        <p:xfrm>
          <a:off x="1115616" y="854158"/>
          <a:ext cx="7416826" cy="2592292"/>
        </p:xfrm>
        <a:graphic>
          <a:graphicData uri="http://schemas.openxmlformats.org/drawingml/2006/table">
            <a:tbl>
              <a:tblPr firstRow="1" firstCol="1" bandRow="1" bandCol="1">
                <a:tableStyleId>{5C22544A-7EE6-4342-B048-85BDC9FD1C3A}</a:tableStyleId>
              </a:tblPr>
              <a:tblGrid>
                <a:gridCol w="1800200"/>
                <a:gridCol w="1166045"/>
                <a:gridCol w="1483527"/>
                <a:gridCol w="1483527"/>
                <a:gridCol w="1483527"/>
              </a:tblGrid>
              <a:tr h="460472">
                <a:tc>
                  <a:txBody>
                    <a:bodyPr/>
                    <a:lstStyle/>
                    <a:p>
                      <a:pPr algn="ctr">
                        <a:spcAft>
                          <a:spcPts val="0"/>
                        </a:spcAft>
                      </a:pPr>
                      <a:r>
                        <a:rPr lang="it-IT" sz="1200" kern="0" cap="small" dirty="0" err="1" smtClean="0">
                          <a:solidFill>
                            <a:schemeClr val="tx1"/>
                          </a:solidFill>
                          <a:effectLst/>
                        </a:rPr>
                        <a:t>Funder</a:t>
                      </a:r>
                      <a:endParaRPr lang="en-US" sz="1200" kern="1600" dirty="0">
                        <a:solidFill>
                          <a:schemeClr val="tx1"/>
                        </a:solidFill>
                        <a:effectLst/>
                        <a:latin typeface="Tahoma"/>
                        <a:ea typeface="Times New Roman"/>
                        <a:cs typeface="Arial"/>
                      </a:endParaRPr>
                    </a:p>
                  </a:txBody>
                  <a:tcPr marL="44450" marR="44450" marT="0" marB="0"/>
                </a:tc>
                <a:tc>
                  <a:txBody>
                    <a:bodyPr/>
                    <a:lstStyle/>
                    <a:p>
                      <a:pPr algn="ctr">
                        <a:spcAft>
                          <a:spcPts val="0"/>
                        </a:spcAft>
                      </a:pPr>
                      <a:r>
                        <a:rPr lang="it-IT" sz="1200" kern="0" cap="small" dirty="0" smtClean="0">
                          <a:solidFill>
                            <a:schemeClr val="tx1"/>
                          </a:solidFill>
                          <a:effectLst/>
                        </a:rPr>
                        <a:t>Central</a:t>
                      </a:r>
                      <a:r>
                        <a:rPr lang="it-IT" sz="1200" kern="0" cap="small" baseline="0" dirty="0" smtClean="0">
                          <a:solidFill>
                            <a:schemeClr val="tx1"/>
                          </a:solidFill>
                          <a:effectLst/>
                        </a:rPr>
                        <a:t> </a:t>
                      </a:r>
                      <a:r>
                        <a:rPr lang="it-IT" sz="1200" kern="0" cap="small" baseline="0" dirty="0" err="1" smtClean="0">
                          <a:solidFill>
                            <a:schemeClr val="tx1"/>
                          </a:solidFill>
                          <a:effectLst/>
                        </a:rPr>
                        <a:t>administration</a:t>
                      </a:r>
                      <a:endParaRPr lang="en-US" sz="1200" kern="1600" dirty="0">
                        <a:solidFill>
                          <a:schemeClr val="tx1"/>
                        </a:solidFill>
                        <a:effectLst/>
                      </a:endParaRPr>
                    </a:p>
                  </a:txBody>
                  <a:tcPr marL="44450" marR="44450" marT="0" marB="0"/>
                </a:tc>
                <a:tc>
                  <a:txBody>
                    <a:bodyPr/>
                    <a:lstStyle/>
                    <a:p>
                      <a:pPr algn="ctr">
                        <a:spcAft>
                          <a:spcPts val="0"/>
                        </a:spcAft>
                      </a:pPr>
                      <a:r>
                        <a:rPr lang="it-IT" sz="1200" kern="0" cap="small" dirty="0" err="1" smtClean="0">
                          <a:solidFill>
                            <a:schemeClr val="tx1"/>
                          </a:solidFill>
                          <a:effectLst/>
                        </a:rPr>
                        <a:t>Experimental</a:t>
                      </a:r>
                      <a:r>
                        <a:rPr lang="it-IT" sz="1200" kern="0" cap="small" dirty="0" smtClean="0">
                          <a:solidFill>
                            <a:schemeClr val="tx1"/>
                          </a:solidFill>
                          <a:effectLst/>
                        </a:rPr>
                        <a:t> Farm</a:t>
                      </a:r>
                      <a:endParaRPr lang="en-US" sz="1200" kern="1600" dirty="0">
                        <a:solidFill>
                          <a:schemeClr val="tx1"/>
                        </a:solidFill>
                        <a:effectLst/>
                      </a:endParaRPr>
                    </a:p>
                    <a:p>
                      <a:pPr algn="ctr">
                        <a:spcAft>
                          <a:spcPts val="0"/>
                        </a:spcAft>
                      </a:pPr>
                      <a:endParaRPr lang="en-US" sz="1200" kern="1600" dirty="0">
                        <a:solidFill>
                          <a:schemeClr val="tx1"/>
                        </a:solidFill>
                        <a:effectLst/>
                        <a:latin typeface="Tahoma"/>
                        <a:ea typeface="Times New Roman"/>
                        <a:cs typeface="Arial"/>
                      </a:endParaRPr>
                    </a:p>
                  </a:txBody>
                  <a:tcPr marL="44450" marR="44450" marT="0" marB="0"/>
                </a:tc>
                <a:tc>
                  <a:txBody>
                    <a:bodyPr/>
                    <a:lstStyle/>
                    <a:p>
                      <a:pPr algn="ctr">
                        <a:spcAft>
                          <a:spcPts val="0"/>
                        </a:spcAft>
                      </a:pPr>
                      <a:r>
                        <a:rPr lang="it-IT" sz="1200" kern="0" cap="small" dirty="0" err="1" smtClean="0">
                          <a:solidFill>
                            <a:schemeClr val="tx1"/>
                          </a:solidFill>
                          <a:effectLst/>
                        </a:rPr>
                        <a:t>Departments</a:t>
                      </a:r>
                      <a:endParaRPr lang="en-US" sz="1200" kern="1600" dirty="0">
                        <a:solidFill>
                          <a:schemeClr val="tx1"/>
                        </a:solidFill>
                        <a:effectLst/>
                      </a:endParaRPr>
                    </a:p>
                    <a:p>
                      <a:pPr algn="ctr">
                        <a:spcAft>
                          <a:spcPts val="0"/>
                        </a:spcAft>
                      </a:pPr>
                      <a:endParaRPr lang="en-US" sz="1200" kern="1600" dirty="0">
                        <a:solidFill>
                          <a:schemeClr val="tx1"/>
                        </a:solidFill>
                        <a:effectLst/>
                        <a:latin typeface="Tahoma"/>
                        <a:ea typeface="Times New Roman"/>
                        <a:cs typeface="Arial"/>
                      </a:endParaRPr>
                    </a:p>
                  </a:txBody>
                  <a:tcPr marL="44450" marR="44450" marT="0" marB="0"/>
                </a:tc>
                <a:tc>
                  <a:txBody>
                    <a:bodyPr/>
                    <a:lstStyle/>
                    <a:p>
                      <a:pPr algn="ctr">
                        <a:spcAft>
                          <a:spcPts val="0"/>
                        </a:spcAft>
                      </a:pPr>
                      <a:r>
                        <a:rPr lang="it-IT" sz="1200" kern="0" cap="small" dirty="0" smtClean="0">
                          <a:solidFill>
                            <a:schemeClr val="tx1"/>
                          </a:solidFill>
                          <a:effectLst/>
                        </a:rPr>
                        <a:t>Total</a:t>
                      </a:r>
                      <a:endParaRPr lang="en-US" sz="1200" kern="1600" dirty="0">
                        <a:solidFill>
                          <a:schemeClr val="tx1"/>
                        </a:solidFill>
                        <a:effectLst/>
                      </a:endParaRPr>
                    </a:p>
                  </a:txBody>
                  <a:tcPr marL="44450" marR="44450" marT="0" marB="0"/>
                </a:tc>
              </a:tr>
              <a:tr h="213182">
                <a:tc>
                  <a:txBody>
                    <a:bodyPr/>
                    <a:lstStyle/>
                    <a:p>
                      <a:pPr>
                        <a:spcAft>
                          <a:spcPts val="0"/>
                        </a:spcAft>
                      </a:pPr>
                      <a:r>
                        <a:rPr lang="it-IT" sz="1200" kern="0" cap="small" dirty="0" smtClean="0">
                          <a:solidFill>
                            <a:schemeClr val="tx1"/>
                          </a:solidFill>
                          <a:effectLst/>
                        </a:rPr>
                        <a:t>Enterprises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350.675,26</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27.128,00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4.891.819,04</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5.269.622,30</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Other</a:t>
                      </a:r>
                      <a:r>
                        <a:rPr lang="it-IT" sz="1200" kern="0" cap="small" baseline="0" dirty="0" smtClean="0">
                          <a:solidFill>
                            <a:schemeClr val="tx1"/>
                          </a:solidFill>
                          <a:effectLst/>
                        </a:rPr>
                        <a:t> public </a:t>
                      </a:r>
                      <a:r>
                        <a:rPr lang="it-IT" sz="1200" kern="0" cap="small" baseline="0" dirty="0" err="1" smtClean="0">
                          <a:solidFill>
                            <a:schemeClr val="tx1"/>
                          </a:solidFill>
                          <a:effectLst/>
                        </a:rPr>
                        <a:t>bodies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79.201,09</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14.344,00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3.553.741,67</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3.647.286,76</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Ministries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455.174,58</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3.060.218,39</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3.515.392,97</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smtClean="0">
                          <a:solidFill>
                            <a:schemeClr val="tx1"/>
                          </a:solidFill>
                          <a:effectLst/>
                        </a:rPr>
                        <a:t>EU</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56.528,93</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2.768.500,00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2.825.028,93</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Region</a:t>
                      </a:r>
                      <a:r>
                        <a:rPr lang="it-IT" sz="1200" kern="0" cap="small" dirty="0" smtClean="0">
                          <a:solidFill>
                            <a:schemeClr val="tx1"/>
                          </a:solidFill>
                          <a:effectLst/>
                        </a:rPr>
                        <a:t> </a:t>
                      </a:r>
                      <a:r>
                        <a:rPr lang="it-IT" sz="1200" kern="0" cap="small" dirty="0">
                          <a:solidFill>
                            <a:schemeClr val="tx1"/>
                          </a:solidFill>
                          <a:effectLst/>
                        </a:rPr>
                        <a:t>FVG</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130.435,00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50.000,00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1.880.429,85</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2.060.864,85</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Other</a:t>
                      </a:r>
                      <a:r>
                        <a:rPr lang="it-IT" sz="1200" kern="0" cap="small" dirty="0" smtClean="0">
                          <a:solidFill>
                            <a:schemeClr val="tx1"/>
                          </a:solidFill>
                          <a:effectLst/>
                        </a:rPr>
                        <a:t> private </a:t>
                      </a:r>
                      <a:r>
                        <a:rPr lang="it-IT" sz="1200" kern="0" cap="small" dirty="0" err="1" smtClean="0">
                          <a:solidFill>
                            <a:schemeClr val="tx1"/>
                          </a:solidFill>
                          <a:effectLst/>
                        </a:rPr>
                        <a:t>bodies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11.474,78</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913,67</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1.527.531,40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1.539.919,85</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Consortium</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0,00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6.008,50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706.850,00</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712.858,50</a:t>
                      </a:r>
                      <a:endParaRPr lang="en-US" sz="1200" kern="1600" dirty="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Provinces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43.000,00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546.782,67</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589.782,67</a:t>
                      </a:r>
                      <a:endParaRPr lang="en-US" sz="1200" kern="160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err="1" smtClean="0">
                          <a:solidFill>
                            <a:schemeClr val="tx1"/>
                          </a:solidFill>
                          <a:effectLst/>
                        </a:rPr>
                        <a:t>Municipalities</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0,00</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66.299,04</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66.299,04</a:t>
                      </a:r>
                      <a:endParaRPr lang="en-US" sz="1200" kern="1600" dirty="0">
                        <a:solidFill>
                          <a:schemeClr val="tx1"/>
                        </a:solidFill>
                        <a:effectLst/>
                        <a:latin typeface="Tahoma"/>
                        <a:ea typeface="Times New Roman"/>
                        <a:cs typeface="Arial"/>
                      </a:endParaRPr>
                    </a:p>
                  </a:txBody>
                  <a:tcPr marL="44450" marR="44450" marT="0" marB="0" anchor="ctr"/>
                </a:tc>
              </a:tr>
              <a:tr h="213182">
                <a:tc>
                  <a:txBody>
                    <a:bodyPr/>
                    <a:lstStyle/>
                    <a:p>
                      <a:pPr>
                        <a:spcAft>
                          <a:spcPts val="0"/>
                        </a:spcAft>
                      </a:pPr>
                      <a:r>
                        <a:rPr lang="it-IT" sz="1200" kern="0" cap="small" dirty="0" smtClean="0">
                          <a:solidFill>
                            <a:schemeClr val="tx1"/>
                          </a:solidFill>
                          <a:effectLst/>
                        </a:rPr>
                        <a:t>Total</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 </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 </a:t>
                      </a:r>
                      <a:endParaRPr lang="en-US" sz="1200" kern="1600" dirty="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a:solidFill>
                            <a:schemeClr val="tx1"/>
                          </a:solidFill>
                          <a:effectLst/>
                        </a:rPr>
                        <a:t> </a:t>
                      </a:r>
                      <a:endParaRPr lang="en-US" sz="1200" kern="1600">
                        <a:solidFill>
                          <a:schemeClr val="tx1"/>
                        </a:solidFill>
                        <a:effectLst/>
                        <a:latin typeface="Tahoma"/>
                        <a:ea typeface="Times New Roman"/>
                        <a:cs typeface="Arial"/>
                      </a:endParaRPr>
                    </a:p>
                  </a:txBody>
                  <a:tcPr marL="44450" marR="44450" marT="0" marB="0" anchor="ctr"/>
                </a:tc>
                <a:tc>
                  <a:txBody>
                    <a:bodyPr/>
                    <a:lstStyle/>
                    <a:p>
                      <a:pPr algn="r">
                        <a:spcAft>
                          <a:spcPts val="0"/>
                        </a:spcAft>
                      </a:pPr>
                      <a:r>
                        <a:rPr lang="it-IT" sz="1200" kern="0" cap="small" dirty="0">
                          <a:solidFill>
                            <a:schemeClr val="tx1"/>
                          </a:solidFill>
                          <a:effectLst/>
                        </a:rPr>
                        <a:t>20.227.055,87</a:t>
                      </a:r>
                      <a:endParaRPr lang="en-US" sz="1200" kern="1600" dirty="0">
                        <a:solidFill>
                          <a:schemeClr val="tx1"/>
                        </a:solidFill>
                        <a:effectLst/>
                        <a:latin typeface="Tahoma"/>
                        <a:ea typeface="Times New Roman"/>
                        <a:cs typeface="Arial"/>
                      </a:endParaRPr>
                    </a:p>
                  </a:txBody>
                  <a:tcPr marL="44450" marR="44450" marT="0" marB="0" anchor="ctr"/>
                </a:tc>
              </a:tr>
            </a:tbl>
          </a:graphicData>
        </a:graphic>
      </p:graphicFrame>
      <p:graphicFrame>
        <p:nvGraphicFramePr>
          <p:cNvPr id="8" name="Grafico 7"/>
          <p:cNvGraphicFramePr>
            <a:graphicFrameLocks/>
          </p:cNvGraphicFramePr>
          <p:nvPr>
            <p:extLst>
              <p:ext uri="{D42A27DB-BD31-4B8C-83A1-F6EECF244321}">
                <p14:modId xmlns:p14="http://schemas.microsoft.com/office/powerpoint/2010/main" val="2803524817"/>
              </p:ext>
            </p:extLst>
          </p:nvPr>
        </p:nvGraphicFramePr>
        <p:xfrm>
          <a:off x="1115616" y="3595687"/>
          <a:ext cx="7560840" cy="3073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7324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a:solidFill>
            <a:schemeClr val="accent2">
              <a:lumMod val="60000"/>
              <a:lumOff val="4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lIns="90000" tIns="45000" rIns="90000" bIns="45000">
        <a:spAutoFit/>
      </a:bodyPr>
      <a:lstStyle>
        <a:defPPr algn="just">
          <a:defRPr sz="1600" b="1">
            <a:solidFill>
              <a:schemeClr val="accent2">
                <a:lumMod val="60000"/>
                <a:lumOff val="40000"/>
              </a:schemeClr>
            </a:solidFill>
            <a:latin typeface="Franklin Gothic Medium" pitchFamily="34" charset="0"/>
            <a:ea typeface="Microsoft YaHei" pitchFamily="34" charset="-122"/>
          </a:defRPr>
        </a:defPPr>
      </a:lstStyle>
    </a:sp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14584</TotalTime>
  <Words>1105</Words>
  <Application>Microsoft Macintosh PowerPoint</Application>
  <PresentationFormat>Presentazione su schermo (4:3)</PresentationFormat>
  <Paragraphs>331</Paragraphs>
  <Slides>22</Slides>
  <Notes>1</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Struttura predefinita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UNIUD has been classified at the 8° place among all big Italian universities by the national Agency for  Research Evaluation (ANVUR). The evaluation takes in consideration all relevant research aspects (projects, publications, technology transfer etc….) of the period 2004/2010. The following table indicates for each area of research the position of UNIUD among all the 32 big Italian Universities</vt:lpstr>
    </vt:vector>
  </TitlesOfParts>
  <Company>Uniud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your way toward funding your research</dc:title>
  <dc:creator>sara.guttilla@uniud.it</dc:creator>
  <cp:lastModifiedBy>pinton</cp:lastModifiedBy>
  <cp:revision>1233</cp:revision>
  <cp:lastPrinted>2013-09-24T11:30:32Z</cp:lastPrinted>
  <dcterms:created xsi:type="dcterms:W3CDTF">2011-06-01T11:01:04Z</dcterms:created>
  <dcterms:modified xsi:type="dcterms:W3CDTF">2013-09-25T18:55:44Z</dcterms:modified>
</cp:coreProperties>
</file>