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69" r:id="rId6"/>
    <p:sldId id="270" r:id="rId7"/>
    <p:sldId id="271" r:id="rId8"/>
    <p:sldId id="272" r:id="rId9"/>
    <p:sldId id="273" r:id="rId10"/>
    <p:sldId id="266" r:id="rId11"/>
    <p:sldId id="265" r:id="rId12"/>
    <p:sldId id="262" r:id="rId13"/>
    <p:sldId id="263" r:id="rId14"/>
    <p:sldId id="264"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8" autoAdjust="0"/>
    <p:restoredTop sz="94660"/>
  </p:normalViewPr>
  <p:slideViewPr>
    <p:cSldViewPr>
      <p:cViewPr varScale="1">
        <p:scale>
          <a:sx n="103" d="100"/>
          <a:sy n="103" d="100"/>
        </p:scale>
        <p:origin x="-18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guseva.NEWEURASIA\Desktop\&#1044;&#1080;&#1072;&#1075;&#1088;&#1072;&#1084;&#1084;&#107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Лист1!$B$1</c:f>
              <c:strCache>
                <c:ptCount val="1"/>
                <c:pt idx="0">
                  <c:v>Number of proposals submitted to the competition</c:v>
                </c:pt>
              </c:strCache>
            </c:strRef>
          </c:tx>
          <c:invertIfNegative val="0"/>
          <c:dLbls>
            <c:showLegendKey val="0"/>
            <c:showVal val="1"/>
            <c:showCatName val="0"/>
            <c:showSerName val="0"/>
            <c:showPercent val="0"/>
            <c:showBubbleSize val="0"/>
            <c:showLeaderLines val="0"/>
          </c:dLbls>
          <c:cat>
            <c:numLit>
              <c:formatCode>General</c:formatCode>
              <c:ptCount val="3"/>
              <c:pt idx="0">
                <c:v>2010</c:v>
              </c:pt>
              <c:pt idx="1">
                <c:v>2011</c:v>
              </c:pt>
              <c:pt idx="2">
                <c:v>2013</c:v>
              </c:pt>
            </c:numLit>
          </c:cat>
          <c:val>
            <c:numRef>
              <c:f>Лист1!$B$2:$B$4</c:f>
              <c:numCache>
                <c:formatCode>General</c:formatCode>
                <c:ptCount val="3"/>
                <c:pt idx="0">
                  <c:v>507</c:v>
                </c:pt>
                <c:pt idx="1">
                  <c:v>517</c:v>
                </c:pt>
                <c:pt idx="2">
                  <c:v>720</c:v>
                </c:pt>
              </c:numCache>
            </c:numRef>
          </c:val>
        </c:ser>
        <c:ser>
          <c:idx val="2"/>
          <c:order val="1"/>
          <c:tx>
            <c:strRef>
              <c:f>Лист1!$C$1</c:f>
              <c:strCache>
                <c:ptCount val="1"/>
                <c:pt idx="0">
                  <c:v>Number of international experts involved in the expertise process</c:v>
                </c:pt>
              </c:strCache>
            </c:strRef>
          </c:tx>
          <c:invertIfNegative val="0"/>
          <c:dLbls>
            <c:showLegendKey val="0"/>
            <c:showVal val="1"/>
            <c:showCatName val="0"/>
            <c:showSerName val="0"/>
            <c:showPercent val="0"/>
            <c:showBubbleSize val="0"/>
            <c:showLeaderLines val="0"/>
          </c:dLbls>
          <c:cat>
            <c:numLit>
              <c:formatCode>General</c:formatCode>
              <c:ptCount val="3"/>
              <c:pt idx="0">
                <c:v>2010</c:v>
              </c:pt>
              <c:pt idx="1">
                <c:v>2011</c:v>
              </c:pt>
              <c:pt idx="2">
                <c:v>2013</c:v>
              </c:pt>
            </c:numLit>
          </c:cat>
          <c:val>
            <c:numRef>
              <c:f>Лист1!$C$2:$C$4</c:f>
              <c:numCache>
                <c:formatCode>General</c:formatCode>
                <c:ptCount val="3"/>
                <c:pt idx="0">
                  <c:v>250</c:v>
                </c:pt>
                <c:pt idx="1">
                  <c:v>377</c:v>
                </c:pt>
                <c:pt idx="2">
                  <c:v>523</c:v>
                </c:pt>
              </c:numCache>
            </c:numRef>
          </c:val>
        </c:ser>
        <c:ser>
          <c:idx val="3"/>
          <c:order val="2"/>
          <c:tx>
            <c:strRef>
              <c:f>Лист1!$D$1</c:f>
              <c:strCache>
                <c:ptCount val="1"/>
                <c:pt idx="0">
                  <c:v>Number of evaluation reports prepared by international experts</c:v>
                </c:pt>
              </c:strCache>
            </c:strRef>
          </c:tx>
          <c:invertIfNegative val="0"/>
          <c:dLbls>
            <c:showLegendKey val="0"/>
            <c:showVal val="1"/>
            <c:showCatName val="0"/>
            <c:showSerName val="0"/>
            <c:showPercent val="0"/>
            <c:showBubbleSize val="0"/>
            <c:showLeaderLines val="0"/>
          </c:dLbls>
          <c:cat>
            <c:numLit>
              <c:formatCode>General</c:formatCode>
              <c:ptCount val="3"/>
              <c:pt idx="0">
                <c:v>2010</c:v>
              </c:pt>
              <c:pt idx="1">
                <c:v>2011</c:v>
              </c:pt>
              <c:pt idx="2">
                <c:v>2013</c:v>
              </c:pt>
            </c:numLit>
          </c:cat>
          <c:val>
            <c:numRef>
              <c:f>Лист1!$D$2:$D$4</c:f>
              <c:numCache>
                <c:formatCode>General</c:formatCode>
                <c:ptCount val="3"/>
                <c:pt idx="0">
                  <c:v>782</c:v>
                </c:pt>
                <c:pt idx="1">
                  <c:v>923</c:v>
                </c:pt>
                <c:pt idx="2">
                  <c:v>1174</c:v>
                </c:pt>
              </c:numCache>
            </c:numRef>
          </c:val>
        </c:ser>
        <c:dLbls>
          <c:showLegendKey val="0"/>
          <c:showVal val="0"/>
          <c:showCatName val="0"/>
          <c:showSerName val="0"/>
          <c:showPercent val="0"/>
          <c:showBubbleSize val="0"/>
        </c:dLbls>
        <c:gapWidth val="150"/>
        <c:axId val="74587136"/>
        <c:axId val="74600832"/>
      </c:barChart>
      <c:catAx>
        <c:axId val="74587136"/>
        <c:scaling>
          <c:orientation val="minMax"/>
        </c:scaling>
        <c:delete val="0"/>
        <c:axPos val="b"/>
        <c:numFmt formatCode="General" sourceLinked="1"/>
        <c:majorTickMark val="out"/>
        <c:minorTickMark val="none"/>
        <c:tickLblPos val="nextTo"/>
        <c:crossAx val="74600832"/>
        <c:crosses val="autoZero"/>
        <c:auto val="1"/>
        <c:lblAlgn val="ctr"/>
        <c:lblOffset val="100"/>
        <c:noMultiLvlLbl val="0"/>
      </c:catAx>
      <c:valAx>
        <c:axId val="74600832"/>
        <c:scaling>
          <c:orientation val="minMax"/>
        </c:scaling>
        <c:delete val="0"/>
        <c:axPos val="l"/>
        <c:majorGridlines/>
        <c:numFmt formatCode="General" sourceLinked="1"/>
        <c:majorTickMark val="out"/>
        <c:minorTickMark val="none"/>
        <c:tickLblPos val="nextTo"/>
        <c:crossAx val="74587136"/>
        <c:crosses val="autoZero"/>
        <c:crossBetween val="between"/>
      </c:valAx>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11.09.2013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11.09.2013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744662"/>
            <a:ext cx="7772400" cy="1108274"/>
          </a:xfrm>
        </p:spPr>
        <p:txBody>
          <a:bodyPr>
            <a:normAutofit fontScale="90000"/>
          </a:bodyPr>
          <a:lstStyle/>
          <a:p>
            <a:r>
              <a:rPr lang="en-US" dirty="0" smtClean="0"/>
              <a:t>Organization of international expertise</a:t>
            </a:r>
            <a:endParaRPr lang="ru-RU" dirty="0"/>
          </a:p>
        </p:txBody>
      </p:sp>
      <p:pic>
        <p:nvPicPr>
          <p:cNvPr id="1026"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88640"/>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9650" y="3214687"/>
            <a:ext cx="4324350" cy="364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8097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Number of international </a:t>
            </a:r>
            <a:br>
              <a:rPr lang="en-US" dirty="0" smtClean="0"/>
            </a:br>
            <a:r>
              <a:rPr lang="en-US" dirty="0" smtClean="0"/>
              <a:t>        experts involved in the evaluation</a:t>
            </a:r>
            <a:endParaRPr lang="ru-RU" dirty="0"/>
          </a:p>
        </p:txBody>
      </p:sp>
      <p:pic>
        <p:nvPicPr>
          <p:cNvPr id="4"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Содержимое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8613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Special requirements to </a:t>
            </a:r>
            <a:br>
              <a:rPr lang="en-US" dirty="0" smtClean="0"/>
            </a:br>
            <a:r>
              <a:rPr lang="en-US" dirty="0" smtClean="0"/>
              <a:t>international experts</a:t>
            </a:r>
            <a:endParaRPr lang="ru-RU" dirty="0"/>
          </a:p>
        </p:txBody>
      </p:sp>
      <p:sp>
        <p:nvSpPr>
          <p:cNvPr id="3" name="Объект 2"/>
          <p:cNvSpPr>
            <a:spLocks noGrp="1"/>
          </p:cNvSpPr>
          <p:nvPr>
            <p:ph idx="1"/>
          </p:nvPr>
        </p:nvSpPr>
        <p:spPr/>
        <p:txBody>
          <a:bodyPr>
            <a:normAutofit lnSpcReduction="10000"/>
          </a:bodyPr>
          <a:lstStyle/>
          <a:p>
            <a:pPr lvl="0"/>
            <a:r>
              <a:rPr lang="en-US" dirty="0" smtClean="0"/>
              <a:t>PhD-degree in the corresponding field of science</a:t>
            </a:r>
            <a:r>
              <a:rPr lang="ru-RU" dirty="0" smtClean="0"/>
              <a:t>;</a:t>
            </a:r>
          </a:p>
          <a:p>
            <a:pPr lvl="0"/>
            <a:r>
              <a:rPr lang="en-US" dirty="0" smtClean="0"/>
              <a:t>Cooperation on the permanent basis with one of the world know research institutions outside Russia</a:t>
            </a:r>
            <a:r>
              <a:rPr lang="ru-RU" dirty="0" smtClean="0"/>
              <a:t>;</a:t>
            </a:r>
          </a:p>
          <a:p>
            <a:pPr lvl="0"/>
            <a:r>
              <a:rPr lang="en-US" dirty="0" smtClean="0"/>
              <a:t>Big number of publications</a:t>
            </a:r>
            <a:r>
              <a:rPr lang="ru-RU" dirty="0" smtClean="0"/>
              <a:t>;</a:t>
            </a:r>
          </a:p>
          <a:p>
            <a:pPr lvl="0"/>
            <a:r>
              <a:rPr lang="en-US" dirty="0" smtClean="0"/>
              <a:t>Experience in the evaluation of proposals submitted to open grant competitions in the corresponding field of science.</a:t>
            </a:r>
            <a:endParaRPr lang="ru-RU" dirty="0" smtClean="0"/>
          </a:p>
        </p:txBody>
      </p:sp>
      <p:pic>
        <p:nvPicPr>
          <p:cNvPr id="4"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8613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Expert’s task</a:t>
            </a:r>
            <a:endParaRPr lang="ru-RU" dirty="0"/>
          </a:p>
        </p:txBody>
      </p:sp>
      <p:sp>
        <p:nvSpPr>
          <p:cNvPr id="3" name="Объект 2"/>
          <p:cNvSpPr>
            <a:spLocks noGrp="1"/>
          </p:cNvSpPr>
          <p:nvPr>
            <p:ph idx="1"/>
          </p:nvPr>
        </p:nvSpPr>
        <p:spPr/>
        <p:txBody>
          <a:bodyPr>
            <a:normAutofit lnSpcReduction="10000"/>
          </a:bodyPr>
          <a:lstStyle/>
          <a:p>
            <a:pPr algn="just"/>
            <a:r>
              <a:rPr lang="en-US" dirty="0" smtClean="0"/>
              <a:t>Evaluation of grand applications is </a:t>
            </a:r>
            <a:r>
              <a:rPr lang="en-CA" dirty="0" smtClean="0"/>
              <a:t>performed remotely over the Internet through the online Information Computer Based System (ICBS).</a:t>
            </a:r>
            <a:endParaRPr lang="ru-RU" dirty="0" smtClean="0"/>
          </a:p>
          <a:p>
            <a:pPr algn="just"/>
            <a:r>
              <a:rPr lang="en-US" dirty="0" smtClean="0"/>
              <a:t>Each expert is attributed with unique login and password for the work in the ICBS.</a:t>
            </a:r>
            <a:endParaRPr lang="ru-RU" dirty="0" smtClean="0"/>
          </a:p>
          <a:p>
            <a:pPr algn="just"/>
            <a:r>
              <a:rPr lang="en-US" dirty="0" smtClean="0"/>
              <a:t>Each expert receives expertise assignment through the ICBS where an expert fills in the interactive Evaluation form in accordance with eligible evaluation criteria.</a:t>
            </a:r>
            <a:endParaRPr lang="ru-RU" dirty="0"/>
          </a:p>
        </p:txBody>
      </p:sp>
      <p:pic>
        <p:nvPicPr>
          <p:cNvPr id="4"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31743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Expert’s task</a:t>
            </a:r>
            <a:endParaRPr lang="ru-RU" dirty="0"/>
          </a:p>
        </p:txBody>
      </p:sp>
      <p:sp>
        <p:nvSpPr>
          <p:cNvPr id="3" name="Объект 2"/>
          <p:cNvSpPr>
            <a:spLocks noGrp="1"/>
          </p:cNvSpPr>
          <p:nvPr>
            <p:ph idx="1"/>
          </p:nvPr>
        </p:nvSpPr>
        <p:spPr/>
        <p:txBody>
          <a:bodyPr>
            <a:normAutofit lnSpcReduction="10000"/>
          </a:bodyPr>
          <a:lstStyle/>
          <a:p>
            <a:r>
              <a:rPr lang="en-US" dirty="0" smtClean="0"/>
              <a:t>The assignment of proposals to experts is made after the preliminary consent of experts to evaluate proposals with specific topics, within the specified evaluation time frame, and after the expert’s confirmation of the absence of conflict of interests</a:t>
            </a:r>
            <a:r>
              <a:rPr lang="en-US" smtClean="0"/>
              <a:t>. </a:t>
            </a:r>
          </a:p>
          <a:p>
            <a:endParaRPr lang="ru-RU" dirty="0"/>
          </a:p>
          <a:p>
            <a:r>
              <a:rPr lang="en-US" dirty="0" smtClean="0"/>
              <a:t>Each expert can evaluate no more that five proposals in the certain research area.</a:t>
            </a:r>
            <a:endParaRPr lang="ru-RU" dirty="0"/>
          </a:p>
          <a:p>
            <a:endParaRPr lang="ru-RU" dirty="0"/>
          </a:p>
        </p:txBody>
      </p:sp>
      <p:pic>
        <p:nvPicPr>
          <p:cNvPr id="4"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8613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           </a:t>
            </a:r>
            <a:r>
              <a:rPr lang="en-US" dirty="0" smtClean="0"/>
              <a:t>Supervisors’ duties</a:t>
            </a:r>
            <a:endParaRPr lang="ru-RU" dirty="0"/>
          </a:p>
        </p:txBody>
      </p:sp>
      <p:sp>
        <p:nvSpPr>
          <p:cNvPr id="3" name="Объект 2"/>
          <p:cNvSpPr>
            <a:spLocks noGrp="1"/>
          </p:cNvSpPr>
          <p:nvPr>
            <p:ph idx="1"/>
          </p:nvPr>
        </p:nvSpPr>
        <p:spPr>
          <a:xfrm>
            <a:off x="500034" y="1357298"/>
            <a:ext cx="8229600" cy="4525963"/>
          </a:xfrm>
        </p:spPr>
        <p:txBody>
          <a:bodyPr>
            <a:noAutofit/>
          </a:bodyPr>
          <a:lstStyle/>
          <a:p>
            <a:r>
              <a:rPr lang="en-US" sz="2000" dirty="0" smtClean="0"/>
              <a:t>Expertise supervisors regularly conduct monitoring of the evaluation process dynamics which enables to make the replacement of the expert in case of the emergence of risks of failure to meet the evaluation time frame.</a:t>
            </a:r>
            <a:endParaRPr lang="ru-RU" sz="2000" dirty="0" smtClean="0"/>
          </a:p>
          <a:p>
            <a:r>
              <a:rPr lang="en-US" sz="2000" dirty="0" smtClean="0"/>
              <a:t>After the accomplishment of the evaluation assignments by expert the expertise supervisor verifies if the evaluation form filled in correctly.</a:t>
            </a:r>
          </a:p>
          <a:p>
            <a:r>
              <a:rPr lang="en-US" sz="2000" u="sng" dirty="0" smtClean="0"/>
              <a:t>Verified items</a:t>
            </a:r>
            <a:r>
              <a:rPr lang="ru-RU" sz="2000" u="sng" dirty="0" smtClean="0"/>
              <a:t>:</a:t>
            </a:r>
            <a:endParaRPr lang="en-US" sz="2000" u="sng" dirty="0" smtClean="0"/>
          </a:p>
          <a:p>
            <a:pPr>
              <a:buFont typeface="Wingdings" pitchFamily="2" charset="2"/>
              <a:buChar char="ü"/>
            </a:pPr>
            <a:r>
              <a:rPr lang="ru-RU" sz="2000" dirty="0" smtClean="0"/>
              <a:t> </a:t>
            </a:r>
            <a:r>
              <a:rPr lang="en-US" sz="2000" dirty="0" smtClean="0"/>
              <a:t>presence and completeness of answers on each question of the evaluation form. </a:t>
            </a:r>
          </a:p>
          <a:p>
            <a:pPr>
              <a:buFont typeface="Wingdings" pitchFamily="2" charset="2"/>
              <a:buChar char="ü"/>
            </a:pPr>
            <a:r>
              <a:rPr lang="en-US" sz="2000" dirty="0" smtClean="0"/>
              <a:t>presence of the clear conclusion on the results of the evaluation performed</a:t>
            </a:r>
            <a:r>
              <a:rPr lang="ru-RU" sz="2000" dirty="0" smtClean="0"/>
              <a:t>. </a:t>
            </a:r>
            <a:endParaRPr lang="en-US" sz="2000" dirty="0" smtClean="0"/>
          </a:p>
          <a:p>
            <a:pPr>
              <a:buFont typeface="Wingdings" pitchFamily="2" charset="2"/>
              <a:buChar char="ü"/>
            </a:pPr>
            <a:r>
              <a:rPr lang="en-US" sz="2000" dirty="0" smtClean="0"/>
              <a:t>In case there are some remarks for the expert the expertise assignment is returned to the expert for the improvement. If the evaluation is performed successfully by the expert the expertise assignment is considered to be fulfilled.</a:t>
            </a:r>
            <a:endParaRPr lang="ru-RU" sz="2000" dirty="0"/>
          </a:p>
        </p:txBody>
      </p:sp>
      <p:pic>
        <p:nvPicPr>
          <p:cNvPr id="4"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8613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t>
            </a:r>
            <a:r>
              <a:rPr lang="en-US" dirty="0" smtClean="0"/>
              <a:t>Evaluation of grant applications</a:t>
            </a:r>
            <a:endParaRPr lang="ru-RU" dirty="0"/>
          </a:p>
        </p:txBody>
      </p:sp>
      <p:sp>
        <p:nvSpPr>
          <p:cNvPr id="3" name="Объект 2"/>
          <p:cNvSpPr>
            <a:spLocks noGrp="1"/>
          </p:cNvSpPr>
          <p:nvPr>
            <p:ph idx="1"/>
          </p:nvPr>
        </p:nvSpPr>
        <p:spPr/>
        <p:txBody>
          <a:bodyPr>
            <a:normAutofit fontScale="85000" lnSpcReduction="20000"/>
          </a:bodyPr>
          <a:lstStyle/>
          <a:p>
            <a:pPr algn="just"/>
            <a:r>
              <a:rPr lang="en-CA" dirty="0" smtClean="0"/>
              <a:t>Each grant application deemed by the Competition Commission to be in compliance with all applicable requirements </a:t>
            </a:r>
            <a:r>
              <a:rPr lang="en-US" dirty="0" smtClean="0"/>
              <a:t>is evaluated by four experts</a:t>
            </a:r>
            <a:r>
              <a:rPr lang="ru-RU" u="sng" dirty="0" smtClean="0"/>
              <a:t>: </a:t>
            </a:r>
            <a:r>
              <a:rPr lang="en-US" u="sng" dirty="0" smtClean="0"/>
              <a:t>two Russian and two international experts</a:t>
            </a:r>
            <a:r>
              <a:rPr lang="ru-RU" u="sng" dirty="0" smtClean="0"/>
              <a:t>.</a:t>
            </a:r>
            <a:r>
              <a:rPr lang="ru-RU" dirty="0" smtClean="0"/>
              <a:t> </a:t>
            </a:r>
          </a:p>
          <a:p>
            <a:pPr algn="just"/>
            <a:endParaRPr lang="ru-RU" dirty="0"/>
          </a:p>
          <a:p>
            <a:pPr algn="just"/>
            <a:r>
              <a:rPr lang="en-US" dirty="0" smtClean="0"/>
              <a:t>Expert group leaders prepare </a:t>
            </a:r>
            <a:r>
              <a:rPr lang="en-CA" dirty="0" smtClean="0"/>
              <a:t>summary assessment statements on proposals submitted in the corresponding research area</a:t>
            </a:r>
            <a:r>
              <a:rPr lang="ru-RU" dirty="0" smtClean="0"/>
              <a:t>.</a:t>
            </a:r>
          </a:p>
          <a:p>
            <a:pPr algn="just"/>
            <a:endParaRPr lang="ru-RU" dirty="0"/>
          </a:p>
          <a:p>
            <a:pPr algn="just"/>
            <a:r>
              <a:rPr lang="en-US" dirty="0" smtClean="0"/>
              <a:t>Evaluation of grant applications is conducted in the time limits specified by the Russian Ministry of Education and Science.</a:t>
            </a:r>
            <a:endParaRPr lang="ru-RU" dirty="0" smtClean="0"/>
          </a:p>
          <a:p>
            <a:pPr marL="0" indent="0">
              <a:buNone/>
            </a:pPr>
            <a:endParaRPr lang="ru-RU" dirty="0" smtClean="0"/>
          </a:p>
          <a:p>
            <a:pPr marL="0" indent="0">
              <a:buNone/>
            </a:pPr>
            <a:endParaRPr lang="ru-RU" dirty="0"/>
          </a:p>
        </p:txBody>
      </p:sp>
      <p:pic>
        <p:nvPicPr>
          <p:cNvPr id="4"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1446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CA" sz="3900" dirty="0" smtClean="0"/>
              <a:t>Eligible scientific disciplines </a:t>
            </a:r>
            <a:br>
              <a:rPr lang="en-CA" sz="3900" dirty="0" smtClean="0"/>
            </a:br>
            <a:r>
              <a:rPr lang="en-CA" sz="3900" dirty="0" smtClean="0"/>
              <a:t>and research areas</a:t>
            </a:r>
            <a:endParaRPr lang="ru-RU" sz="3900" dirty="0"/>
          </a:p>
        </p:txBody>
      </p:sp>
      <p:sp>
        <p:nvSpPr>
          <p:cNvPr id="5" name="Содержимое 4"/>
          <p:cNvSpPr>
            <a:spLocks noGrp="1"/>
          </p:cNvSpPr>
          <p:nvPr>
            <p:ph sz="half" idx="1"/>
          </p:nvPr>
        </p:nvSpPr>
        <p:spPr>
          <a:xfrm>
            <a:off x="457200" y="1500174"/>
            <a:ext cx="4038600" cy="4857784"/>
          </a:xfrm>
        </p:spPr>
        <p:txBody>
          <a:bodyPr>
            <a:normAutofit fontScale="25000" lnSpcReduction="20000"/>
          </a:bodyPr>
          <a:lstStyle/>
          <a:p>
            <a:r>
              <a:rPr lang="en-CA" sz="4800" b="1" dirty="0" smtClean="0"/>
              <a:t>1. Natural sciences</a:t>
            </a:r>
            <a:endParaRPr lang="ru-RU" sz="4800" dirty="0" smtClean="0"/>
          </a:p>
          <a:p>
            <a:r>
              <a:rPr lang="en-US" sz="4800" dirty="0" smtClean="0"/>
              <a:t>1.1. </a:t>
            </a:r>
            <a:r>
              <a:rPr lang="en-CA" sz="4800" dirty="0" smtClean="0"/>
              <a:t>Mathematics</a:t>
            </a:r>
            <a:r>
              <a:rPr lang="en-US" sz="4800" dirty="0" smtClean="0"/>
              <a:t>.</a:t>
            </a:r>
            <a:endParaRPr lang="ru-RU" sz="4800" dirty="0" smtClean="0"/>
          </a:p>
          <a:p>
            <a:r>
              <a:rPr lang="en-US" sz="4800" dirty="0" smtClean="0"/>
              <a:t>1.2. </a:t>
            </a:r>
            <a:r>
              <a:rPr lang="en-CA" sz="4800" dirty="0" smtClean="0"/>
              <a:t>Computer science</a:t>
            </a:r>
            <a:r>
              <a:rPr lang="en-US" sz="4800" dirty="0" smtClean="0"/>
              <a:t>.</a:t>
            </a:r>
            <a:endParaRPr lang="ru-RU" sz="4800" dirty="0" smtClean="0"/>
          </a:p>
          <a:p>
            <a:r>
              <a:rPr lang="en-US" sz="4800" dirty="0" smtClean="0"/>
              <a:t>1.3. </a:t>
            </a:r>
            <a:r>
              <a:rPr lang="en-CA" sz="4800" dirty="0" smtClean="0"/>
              <a:t>Physics</a:t>
            </a:r>
            <a:r>
              <a:rPr lang="en-US" sz="4800" dirty="0" smtClean="0"/>
              <a:t>.</a:t>
            </a:r>
            <a:endParaRPr lang="ru-RU" sz="4800" dirty="0" smtClean="0"/>
          </a:p>
          <a:p>
            <a:r>
              <a:rPr lang="en-US" sz="4800" dirty="0" smtClean="0"/>
              <a:t>1.4. </a:t>
            </a:r>
            <a:r>
              <a:rPr lang="en-CA" sz="4800" dirty="0" smtClean="0"/>
              <a:t>Chemistry</a:t>
            </a:r>
            <a:r>
              <a:rPr lang="en-US" sz="4800" dirty="0" smtClean="0"/>
              <a:t>.</a:t>
            </a:r>
            <a:endParaRPr lang="ru-RU" sz="4800" dirty="0" smtClean="0"/>
          </a:p>
          <a:p>
            <a:r>
              <a:rPr lang="en-US" sz="4800" dirty="0" smtClean="0"/>
              <a:t>1.5. </a:t>
            </a:r>
            <a:r>
              <a:rPr lang="en-CA" sz="4800" dirty="0" smtClean="0"/>
              <a:t>Earth sciences and related ecological sciences</a:t>
            </a:r>
            <a:r>
              <a:rPr lang="en-US" sz="4800" dirty="0" smtClean="0"/>
              <a:t>.</a:t>
            </a:r>
            <a:endParaRPr lang="ru-RU" sz="4800" dirty="0" smtClean="0"/>
          </a:p>
          <a:p>
            <a:r>
              <a:rPr lang="en-CA" sz="4800" dirty="0" smtClean="0"/>
              <a:t>1.6. Biology.</a:t>
            </a:r>
            <a:endParaRPr lang="ru-RU" sz="4800" dirty="0" smtClean="0"/>
          </a:p>
          <a:p>
            <a:r>
              <a:rPr lang="en-CA" sz="4800" dirty="0" smtClean="0"/>
              <a:t> </a:t>
            </a:r>
            <a:endParaRPr lang="ru-RU" sz="4800" dirty="0" smtClean="0"/>
          </a:p>
          <a:p>
            <a:r>
              <a:rPr lang="en-CA" sz="4800" b="1" dirty="0" smtClean="0"/>
              <a:t>2. Technologies</a:t>
            </a:r>
            <a:endParaRPr lang="ru-RU" sz="4800" dirty="0" smtClean="0"/>
          </a:p>
          <a:p>
            <a:r>
              <a:rPr lang="en-US" sz="4800" dirty="0" smtClean="0"/>
              <a:t>2.1. </a:t>
            </a:r>
            <a:r>
              <a:rPr lang="en-CA" sz="4800" dirty="0" smtClean="0"/>
              <a:t>Construction and architecture</a:t>
            </a:r>
            <a:r>
              <a:rPr lang="en-US" sz="4800" dirty="0" smtClean="0"/>
              <a:t>.</a:t>
            </a:r>
            <a:endParaRPr lang="ru-RU" sz="4800" dirty="0" smtClean="0"/>
          </a:p>
          <a:p>
            <a:r>
              <a:rPr lang="en-US" sz="4800" dirty="0" smtClean="0"/>
              <a:t>2.2. </a:t>
            </a:r>
            <a:r>
              <a:rPr lang="en-CA" sz="4800" dirty="0" smtClean="0"/>
              <a:t>Electrical engineering, electronics, and information technologies</a:t>
            </a:r>
            <a:r>
              <a:rPr lang="en-US" sz="4800" dirty="0" smtClean="0"/>
              <a:t>.</a:t>
            </a:r>
            <a:endParaRPr lang="ru-RU" sz="4800" dirty="0" smtClean="0"/>
          </a:p>
          <a:p>
            <a:r>
              <a:rPr lang="en-US" sz="4800" dirty="0" smtClean="0"/>
              <a:t>2.3. </a:t>
            </a:r>
            <a:r>
              <a:rPr lang="en-CA" sz="4800" dirty="0" smtClean="0"/>
              <a:t>Mechanics and engineering</a:t>
            </a:r>
            <a:r>
              <a:rPr lang="en-US" sz="4800" dirty="0" smtClean="0"/>
              <a:t>.</a:t>
            </a:r>
            <a:endParaRPr lang="ru-RU" sz="4800" dirty="0" smtClean="0"/>
          </a:p>
          <a:p>
            <a:r>
              <a:rPr lang="en-US" sz="4800" dirty="0" smtClean="0"/>
              <a:t>2.4. </a:t>
            </a:r>
            <a:r>
              <a:rPr lang="en-CA" sz="4800" dirty="0" smtClean="0"/>
              <a:t>Chemical technologies</a:t>
            </a:r>
            <a:r>
              <a:rPr lang="en-US" sz="4800" dirty="0" smtClean="0"/>
              <a:t>.</a:t>
            </a:r>
            <a:endParaRPr lang="ru-RU" sz="4800" dirty="0" smtClean="0"/>
          </a:p>
          <a:p>
            <a:r>
              <a:rPr lang="en-US" sz="4800" dirty="0" smtClean="0"/>
              <a:t>2.5. </a:t>
            </a:r>
            <a:r>
              <a:rPr lang="en-CA" sz="4800" dirty="0" smtClean="0"/>
              <a:t>Material technologies</a:t>
            </a:r>
            <a:r>
              <a:rPr lang="en-US" sz="4800" dirty="0" smtClean="0"/>
              <a:t>.</a:t>
            </a:r>
            <a:endParaRPr lang="ru-RU" sz="4800" dirty="0" smtClean="0"/>
          </a:p>
          <a:p>
            <a:r>
              <a:rPr lang="en-US" sz="4800" dirty="0" smtClean="0"/>
              <a:t>2.6. </a:t>
            </a:r>
            <a:r>
              <a:rPr lang="en-CA" sz="4800" dirty="0" smtClean="0"/>
              <a:t>Medical technologies</a:t>
            </a:r>
            <a:r>
              <a:rPr lang="en-US" sz="4800" dirty="0" smtClean="0"/>
              <a:t>.</a:t>
            </a:r>
            <a:endParaRPr lang="ru-RU" sz="4800" dirty="0" smtClean="0"/>
          </a:p>
          <a:p>
            <a:r>
              <a:rPr lang="en-US" sz="4800" dirty="0" smtClean="0"/>
              <a:t>2.7. </a:t>
            </a:r>
            <a:r>
              <a:rPr lang="en-CA" sz="4800" dirty="0" smtClean="0"/>
              <a:t>Energy and rational nature management</a:t>
            </a:r>
            <a:r>
              <a:rPr lang="en-US" sz="4800" dirty="0" smtClean="0"/>
              <a:t>.</a:t>
            </a:r>
            <a:endParaRPr lang="ru-RU" sz="4800" dirty="0" smtClean="0"/>
          </a:p>
          <a:p>
            <a:r>
              <a:rPr lang="en-US" sz="4800" dirty="0" smtClean="0"/>
              <a:t>2.8. </a:t>
            </a:r>
            <a:r>
              <a:rPr lang="en-CA" sz="4800" dirty="0" smtClean="0"/>
              <a:t>Ecological biotechnologies</a:t>
            </a:r>
            <a:r>
              <a:rPr lang="en-US" sz="4800" dirty="0" smtClean="0"/>
              <a:t>.</a:t>
            </a:r>
            <a:endParaRPr lang="ru-RU" sz="4800" dirty="0" smtClean="0"/>
          </a:p>
          <a:p>
            <a:r>
              <a:rPr lang="en-US" sz="4800" dirty="0" smtClean="0"/>
              <a:t>2.9. </a:t>
            </a:r>
            <a:r>
              <a:rPr lang="en-CA" sz="4800" dirty="0" smtClean="0"/>
              <a:t>Industrial biotechnologies</a:t>
            </a:r>
            <a:r>
              <a:rPr lang="en-US" sz="4800" dirty="0" smtClean="0"/>
              <a:t>.</a:t>
            </a:r>
            <a:endParaRPr lang="ru-RU" sz="4800" dirty="0" smtClean="0"/>
          </a:p>
          <a:p>
            <a:r>
              <a:rPr lang="en-CA" sz="4800" dirty="0" smtClean="0"/>
              <a:t>2.10. Nanotechnologies.</a:t>
            </a:r>
            <a:endParaRPr lang="ru-RU" sz="4800" dirty="0" smtClean="0"/>
          </a:p>
          <a:p>
            <a:r>
              <a:rPr lang="en-CA" sz="4800" b="1" dirty="0" smtClean="0"/>
              <a:t> </a:t>
            </a:r>
            <a:endParaRPr lang="ru-RU" sz="4800" dirty="0" smtClean="0"/>
          </a:p>
          <a:p>
            <a:r>
              <a:rPr lang="en-CA" sz="4800" b="1" dirty="0" smtClean="0"/>
              <a:t>3. Medical science and health sciences</a:t>
            </a:r>
            <a:endParaRPr lang="ru-RU" sz="4800" dirty="0" smtClean="0"/>
          </a:p>
          <a:p>
            <a:r>
              <a:rPr lang="en-US" sz="4800" dirty="0" smtClean="0"/>
              <a:t>3.1. </a:t>
            </a:r>
            <a:r>
              <a:rPr lang="en-CA" sz="4800" dirty="0" smtClean="0"/>
              <a:t>Fundamental medicine</a:t>
            </a:r>
            <a:r>
              <a:rPr lang="en-US" sz="4800" dirty="0" smtClean="0"/>
              <a:t>.</a:t>
            </a:r>
            <a:endParaRPr lang="ru-RU" sz="4800" dirty="0" smtClean="0"/>
          </a:p>
          <a:p>
            <a:r>
              <a:rPr lang="en-US" sz="4800" dirty="0" smtClean="0"/>
              <a:t>3.2. </a:t>
            </a:r>
            <a:r>
              <a:rPr lang="en-CA" sz="4800" dirty="0" smtClean="0"/>
              <a:t>Clinical medicine</a:t>
            </a:r>
            <a:r>
              <a:rPr lang="en-US" sz="4800" dirty="0" smtClean="0"/>
              <a:t>.</a:t>
            </a:r>
            <a:endParaRPr lang="ru-RU" sz="4800" dirty="0" smtClean="0"/>
          </a:p>
          <a:p>
            <a:r>
              <a:rPr lang="en-US" sz="4800" dirty="0" smtClean="0"/>
              <a:t>3.3. </a:t>
            </a:r>
            <a:r>
              <a:rPr lang="en-CA" sz="4800" dirty="0" smtClean="0"/>
              <a:t>Health sciences</a:t>
            </a:r>
            <a:r>
              <a:rPr lang="en-US" sz="4800" dirty="0" smtClean="0"/>
              <a:t>. </a:t>
            </a:r>
            <a:endParaRPr lang="ru-RU" sz="4800" dirty="0" smtClean="0"/>
          </a:p>
          <a:p>
            <a:r>
              <a:rPr lang="en-US" sz="4800" dirty="0" smtClean="0"/>
              <a:t>3.4. </a:t>
            </a:r>
            <a:r>
              <a:rPr lang="en-CA" sz="4800" dirty="0" smtClean="0"/>
              <a:t>Medical biotechnologies.</a:t>
            </a:r>
            <a:endParaRPr lang="ru-RU" sz="4800" dirty="0" smtClean="0"/>
          </a:p>
          <a:p>
            <a:r>
              <a:rPr lang="en-CA" sz="4400" dirty="0" smtClean="0"/>
              <a:t> </a:t>
            </a:r>
            <a:endParaRPr lang="ru-RU" sz="4400" dirty="0" smtClean="0"/>
          </a:p>
          <a:p>
            <a:endParaRPr lang="ru-RU" dirty="0"/>
          </a:p>
        </p:txBody>
      </p:sp>
      <p:sp>
        <p:nvSpPr>
          <p:cNvPr id="6" name="Содержимое 5"/>
          <p:cNvSpPr>
            <a:spLocks noGrp="1"/>
          </p:cNvSpPr>
          <p:nvPr>
            <p:ph sz="half" idx="2"/>
          </p:nvPr>
        </p:nvSpPr>
        <p:spPr>
          <a:xfrm>
            <a:off x="4648200" y="1500174"/>
            <a:ext cx="4038600" cy="4714908"/>
          </a:xfrm>
        </p:spPr>
        <p:txBody>
          <a:bodyPr>
            <a:normAutofit fontScale="25000" lnSpcReduction="20000"/>
          </a:bodyPr>
          <a:lstStyle/>
          <a:p>
            <a:r>
              <a:rPr lang="en-CA" sz="4800" b="1" dirty="0" smtClean="0"/>
              <a:t>4. Agricultural sciences</a:t>
            </a:r>
            <a:endParaRPr lang="ru-RU" sz="4800" dirty="0" smtClean="0"/>
          </a:p>
          <a:p>
            <a:r>
              <a:rPr lang="en-US" sz="4800" dirty="0" smtClean="0"/>
              <a:t>4.1. </a:t>
            </a:r>
            <a:r>
              <a:rPr lang="en-CA" sz="4800" dirty="0" smtClean="0"/>
              <a:t>Agriculture</a:t>
            </a:r>
            <a:r>
              <a:rPr lang="en-US" sz="4800" dirty="0" smtClean="0"/>
              <a:t>, </a:t>
            </a:r>
            <a:r>
              <a:rPr lang="en-CA" sz="4800" dirty="0" smtClean="0"/>
              <a:t>forestry</a:t>
            </a:r>
            <a:r>
              <a:rPr lang="en-US" sz="4800" dirty="0" smtClean="0"/>
              <a:t>, </a:t>
            </a:r>
            <a:r>
              <a:rPr lang="en-CA" sz="4800" dirty="0" smtClean="0"/>
              <a:t>and fisheries</a:t>
            </a:r>
            <a:r>
              <a:rPr lang="en-US" sz="4800" dirty="0" smtClean="0"/>
              <a:t>.</a:t>
            </a:r>
            <a:endParaRPr lang="ru-RU" sz="4800" dirty="0" smtClean="0"/>
          </a:p>
          <a:p>
            <a:r>
              <a:rPr lang="en-US" sz="4800" dirty="0" smtClean="0"/>
              <a:t>4.2. </a:t>
            </a:r>
            <a:r>
              <a:rPr lang="en-CA" sz="4800" dirty="0" smtClean="0"/>
              <a:t>Animal and dairy husbandry</a:t>
            </a:r>
            <a:r>
              <a:rPr lang="en-US" sz="4800" dirty="0" smtClean="0"/>
              <a:t>.</a:t>
            </a:r>
            <a:endParaRPr lang="ru-RU" sz="4800" dirty="0" smtClean="0"/>
          </a:p>
          <a:p>
            <a:r>
              <a:rPr lang="en-US" sz="4800" dirty="0" smtClean="0"/>
              <a:t>4.3. </a:t>
            </a:r>
            <a:r>
              <a:rPr lang="en-CA" sz="4800" dirty="0" smtClean="0"/>
              <a:t>Veterinary science</a:t>
            </a:r>
            <a:r>
              <a:rPr lang="en-US" sz="4800" dirty="0" smtClean="0"/>
              <a:t>.</a:t>
            </a:r>
            <a:endParaRPr lang="ru-RU" sz="4800" dirty="0" smtClean="0"/>
          </a:p>
          <a:p>
            <a:r>
              <a:rPr lang="en-US" sz="4800" dirty="0" smtClean="0"/>
              <a:t>4.4. </a:t>
            </a:r>
            <a:r>
              <a:rPr lang="en-CA" sz="4800" dirty="0" smtClean="0"/>
              <a:t>Agricultural biotechnologies.</a:t>
            </a:r>
            <a:endParaRPr lang="ru-RU" sz="4800" dirty="0" smtClean="0"/>
          </a:p>
          <a:p>
            <a:r>
              <a:rPr lang="en-CA" sz="4800" dirty="0" smtClean="0"/>
              <a:t> </a:t>
            </a:r>
            <a:endParaRPr lang="ru-RU" sz="4800" dirty="0" smtClean="0"/>
          </a:p>
          <a:p>
            <a:r>
              <a:rPr lang="en-CA" sz="4800" b="1" dirty="0" smtClean="0"/>
              <a:t>5. Social sciences</a:t>
            </a:r>
            <a:endParaRPr lang="ru-RU" sz="4800" dirty="0" smtClean="0"/>
          </a:p>
          <a:p>
            <a:r>
              <a:rPr lang="en-US" sz="4800" dirty="0" smtClean="0"/>
              <a:t>5.1. </a:t>
            </a:r>
            <a:r>
              <a:rPr lang="en-CA" sz="4800" dirty="0" smtClean="0"/>
              <a:t>Psychology</a:t>
            </a:r>
            <a:r>
              <a:rPr lang="en-US" sz="4800" dirty="0" smtClean="0"/>
              <a:t>.</a:t>
            </a:r>
            <a:endParaRPr lang="ru-RU" sz="4800" dirty="0" smtClean="0"/>
          </a:p>
          <a:p>
            <a:r>
              <a:rPr lang="en-US" sz="4800" dirty="0" smtClean="0"/>
              <a:t>5.2. </a:t>
            </a:r>
            <a:r>
              <a:rPr lang="en-CA" sz="4800" dirty="0" smtClean="0"/>
              <a:t>Economics and business</a:t>
            </a:r>
            <a:r>
              <a:rPr lang="en-US" sz="4800" dirty="0" smtClean="0"/>
              <a:t>.</a:t>
            </a:r>
            <a:endParaRPr lang="ru-RU" sz="4800" dirty="0" smtClean="0"/>
          </a:p>
          <a:p>
            <a:r>
              <a:rPr lang="en-US" sz="4800" dirty="0" smtClean="0"/>
              <a:t>5.3. </a:t>
            </a:r>
            <a:r>
              <a:rPr lang="en-CA" sz="4800" dirty="0" err="1" smtClean="0"/>
              <a:t>Pedagogics</a:t>
            </a:r>
            <a:r>
              <a:rPr lang="en-US" sz="4800" dirty="0" smtClean="0"/>
              <a:t>.</a:t>
            </a:r>
            <a:endParaRPr lang="ru-RU" sz="4800" dirty="0" smtClean="0"/>
          </a:p>
          <a:p>
            <a:r>
              <a:rPr lang="en-US" sz="4800" dirty="0" smtClean="0"/>
              <a:t>5.4. </a:t>
            </a:r>
            <a:r>
              <a:rPr lang="en-CA" sz="4800" dirty="0" smtClean="0"/>
              <a:t>Sociology</a:t>
            </a:r>
            <a:r>
              <a:rPr lang="en-US" sz="4800" dirty="0" smtClean="0"/>
              <a:t>.</a:t>
            </a:r>
            <a:endParaRPr lang="ru-RU" sz="4800" dirty="0" smtClean="0"/>
          </a:p>
          <a:p>
            <a:r>
              <a:rPr lang="en-US" sz="4800" dirty="0" smtClean="0"/>
              <a:t>5.5. </a:t>
            </a:r>
            <a:r>
              <a:rPr lang="en-CA" sz="4800" dirty="0" smtClean="0"/>
              <a:t>Law</a:t>
            </a:r>
            <a:r>
              <a:rPr lang="en-US" sz="4800" dirty="0" smtClean="0"/>
              <a:t>.</a:t>
            </a:r>
            <a:endParaRPr lang="ru-RU" sz="4800" dirty="0" smtClean="0"/>
          </a:p>
          <a:p>
            <a:r>
              <a:rPr lang="en-US" sz="4800" dirty="0" smtClean="0"/>
              <a:t>5.6. </a:t>
            </a:r>
            <a:r>
              <a:rPr lang="en-CA" sz="4800" dirty="0" smtClean="0"/>
              <a:t>Political science</a:t>
            </a:r>
            <a:r>
              <a:rPr lang="en-US" sz="4800" dirty="0" smtClean="0"/>
              <a:t>.</a:t>
            </a:r>
            <a:endParaRPr lang="ru-RU" sz="4800" dirty="0" smtClean="0"/>
          </a:p>
          <a:p>
            <a:r>
              <a:rPr lang="en-US" sz="4800" dirty="0" smtClean="0"/>
              <a:t>5.7. </a:t>
            </a:r>
            <a:r>
              <a:rPr lang="en-CA" sz="4800" dirty="0" smtClean="0"/>
              <a:t>Social and economic geography</a:t>
            </a:r>
            <a:r>
              <a:rPr lang="en-US" sz="4800" dirty="0" smtClean="0"/>
              <a:t>.</a:t>
            </a:r>
            <a:endParaRPr lang="ru-RU" sz="4800" dirty="0" smtClean="0"/>
          </a:p>
          <a:p>
            <a:r>
              <a:rPr lang="en-US" sz="4800" dirty="0" smtClean="0"/>
              <a:t>5.8. </a:t>
            </a:r>
            <a:r>
              <a:rPr lang="en-CA" sz="4800" dirty="0" smtClean="0"/>
              <a:t>Mass media and mass communications.</a:t>
            </a:r>
            <a:endParaRPr lang="ru-RU" sz="4800" dirty="0" smtClean="0"/>
          </a:p>
          <a:p>
            <a:r>
              <a:rPr lang="en-CA" sz="4800" dirty="0" smtClean="0"/>
              <a:t> </a:t>
            </a:r>
            <a:endParaRPr lang="ru-RU" sz="4800" dirty="0" smtClean="0"/>
          </a:p>
          <a:p>
            <a:r>
              <a:rPr lang="en-CA" sz="4800" b="1" dirty="0" smtClean="0"/>
              <a:t>6. Humanities</a:t>
            </a:r>
            <a:endParaRPr lang="ru-RU" sz="4800" dirty="0" smtClean="0"/>
          </a:p>
          <a:p>
            <a:r>
              <a:rPr lang="en-US" sz="4800" dirty="0" smtClean="0"/>
              <a:t>6.1. </a:t>
            </a:r>
            <a:r>
              <a:rPr lang="en-CA" sz="4800" dirty="0" smtClean="0"/>
              <a:t>History and </a:t>
            </a:r>
            <a:r>
              <a:rPr lang="en-CA" sz="4800" dirty="0" err="1" smtClean="0"/>
              <a:t>archeology</a:t>
            </a:r>
            <a:r>
              <a:rPr lang="en-US" sz="4800" dirty="0" smtClean="0"/>
              <a:t>.</a:t>
            </a:r>
            <a:endParaRPr lang="ru-RU" sz="4800" dirty="0" smtClean="0"/>
          </a:p>
          <a:p>
            <a:r>
              <a:rPr lang="en-US" sz="4800" dirty="0" smtClean="0"/>
              <a:t>6.2. </a:t>
            </a:r>
            <a:r>
              <a:rPr lang="en-CA" sz="4800" dirty="0" smtClean="0"/>
              <a:t>Languages and literature</a:t>
            </a:r>
            <a:r>
              <a:rPr lang="en-US" sz="4800" dirty="0" smtClean="0"/>
              <a:t>.</a:t>
            </a:r>
            <a:endParaRPr lang="ru-RU" sz="4800" dirty="0" smtClean="0"/>
          </a:p>
          <a:p>
            <a:r>
              <a:rPr lang="en-US" sz="4800" dirty="0" smtClean="0"/>
              <a:t>6.3. </a:t>
            </a:r>
            <a:r>
              <a:rPr lang="en-CA" sz="4800" dirty="0" smtClean="0"/>
              <a:t>Philosophy, ethics, and religion</a:t>
            </a:r>
            <a:r>
              <a:rPr lang="en-US" sz="4800" dirty="0" smtClean="0"/>
              <a:t>.</a:t>
            </a:r>
            <a:endParaRPr lang="ru-RU" sz="4800" dirty="0" smtClean="0"/>
          </a:p>
          <a:p>
            <a:r>
              <a:rPr lang="en-US" sz="4800" dirty="0" smtClean="0"/>
              <a:t>6.4. Art history</a:t>
            </a:r>
            <a:r>
              <a:rPr lang="en-CA" sz="4800" dirty="0" smtClean="0"/>
              <a:t>.</a:t>
            </a:r>
            <a:endParaRPr lang="ru-RU" sz="4800" dirty="0" smtClean="0"/>
          </a:p>
          <a:p>
            <a:endParaRPr lang="ru-RU" dirty="0"/>
          </a:p>
        </p:txBody>
      </p:sp>
      <p:pic>
        <p:nvPicPr>
          <p:cNvPr id="4"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8613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868346"/>
          </a:xfrm>
        </p:spPr>
        <p:txBody>
          <a:bodyPr/>
          <a:lstStyle/>
          <a:p>
            <a:r>
              <a:rPr lang="en-US" dirty="0" smtClean="0"/>
              <a:t>Evaluation criteria</a:t>
            </a:r>
            <a:endParaRPr lang="ru-RU" dirty="0"/>
          </a:p>
        </p:txBody>
      </p:sp>
      <p:graphicFrame>
        <p:nvGraphicFramePr>
          <p:cNvPr id="5" name="Содержимое 4"/>
          <p:cNvGraphicFramePr>
            <a:graphicFrameLocks noGrp="1"/>
          </p:cNvGraphicFramePr>
          <p:nvPr>
            <p:ph idx="1"/>
          </p:nvPr>
        </p:nvGraphicFramePr>
        <p:xfrm>
          <a:off x="571472" y="1357298"/>
          <a:ext cx="7774936" cy="5129805"/>
        </p:xfrm>
        <a:graphic>
          <a:graphicData uri="http://schemas.openxmlformats.org/drawingml/2006/table">
            <a:tbl>
              <a:tblPr firstRow="1" bandRow="1">
                <a:tableStyleId>{5C22544A-7EE6-4342-B048-85BDC9FD1C3A}</a:tableStyleId>
              </a:tblPr>
              <a:tblGrid>
                <a:gridCol w="682397"/>
                <a:gridCol w="2477673"/>
                <a:gridCol w="4614866"/>
              </a:tblGrid>
              <a:tr h="649245">
                <a:tc>
                  <a:txBody>
                    <a:bodyPr/>
                    <a:lstStyle/>
                    <a:p>
                      <a:r>
                        <a:rPr lang="en-CA" sz="1800" b="1" kern="1200" dirty="0" smtClean="0">
                          <a:solidFill>
                            <a:schemeClr val="lt1"/>
                          </a:solidFill>
                          <a:latin typeface="+mn-lt"/>
                          <a:ea typeface="+mn-ea"/>
                          <a:cs typeface="+mn-cs"/>
                        </a:rPr>
                        <a:t>No</a:t>
                      </a:r>
                      <a:r>
                        <a:rPr lang="ru-RU" sz="1800" b="1" kern="1200" dirty="0" smtClean="0">
                          <a:solidFill>
                            <a:schemeClr val="lt1"/>
                          </a:solidFill>
                          <a:latin typeface="+mn-lt"/>
                          <a:ea typeface="+mn-ea"/>
                          <a:cs typeface="+mn-cs"/>
                        </a:rPr>
                        <a:t>.</a:t>
                      </a:r>
                      <a:endParaRPr lang="ru-RU" dirty="0"/>
                    </a:p>
                  </a:txBody>
                  <a:tcPr/>
                </a:tc>
                <a:tc>
                  <a:txBody>
                    <a:bodyPr/>
                    <a:lstStyle/>
                    <a:p>
                      <a:r>
                        <a:rPr lang="en-CA" sz="1800" b="1" kern="1200" dirty="0" smtClean="0">
                          <a:solidFill>
                            <a:schemeClr val="lt1"/>
                          </a:solidFill>
                          <a:latin typeface="+mn-lt"/>
                          <a:ea typeface="+mn-ea"/>
                          <a:cs typeface="+mn-cs"/>
                        </a:rPr>
                        <a:t>Assessment criterion </a:t>
                      </a:r>
                      <a:endParaRPr lang="ru-RU" dirty="0"/>
                    </a:p>
                  </a:txBody>
                  <a:tcPr/>
                </a:tc>
                <a:tc>
                  <a:txBody>
                    <a:bodyPr/>
                    <a:lstStyle/>
                    <a:p>
                      <a:r>
                        <a:rPr lang="en-CA" sz="1800" b="1" kern="1200" dirty="0" smtClean="0">
                          <a:solidFill>
                            <a:schemeClr val="lt1"/>
                          </a:solidFill>
                          <a:latin typeface="+mn-lt"/>
                          <a:ea typeface="+mn-ea"/>
                          <a:cs typeface="+mn-cs"/>
                        </a:rPr>
                        <a:t>Substance (requirements) of assessment criterion</a:t>
                      </a:r>
                      <a:endParaRPr lang="ru-RU" dirty="0"/>
                    </a:p>
                  </a:txBody>
                  <a:tcPr/>
                </a:tc>
              </a:tr>
              <a:tr h="362608">
                <a:tc gridSpan="3">
                  <a:txBody>
                    <a:bodyPr/>
                    <a:lstStyle/>
                    <a:p>
                      <a:pPr algn="ctr"/>
                      <a:r>
                        <a:rPr lang="en-CA" sz="1800" b="1" kern="1200" dirty="0" smtClean="0">
                          <a:solidFill>
                            <a:schemeClr val="dk1"/>
                          </a:solidFill>
                          <a:latin typeface="+mn-lt"/>
                          <a:ea typeface="+mn-ea"/>
                          <a:cs typeface="+mn-cs"/>
                        </a:rPr>
                        <a:t>1.</a:t>
                      </a:r>
                      <a:r>
                        <a:rPr lang="en-CA" sz="1800" b="1" kern="1200" baseline="0" dirty="0" smtClean="0">
                          <a:solidFill>
                            <a:schemeClr val="dk1"/>
                          </a:solidFill>
                          <a:latin typeface="+mn-lt"/>
                          <a:ea typeface="+mn-ea"/>
                          <a:cs typeface="+mn-cs"/>
                        </a:rPr>
                        <a:t> </a:t>
                      </a:r>
                      <a:r>
                        <a:rPr lang="en-CA" sz="1800" b="1" kern="1200" dirty="0" smtClean="0">
                          <a:solidFill>
                            <a:schemeClr val="dk1"/>
                          </a:solidFill>
                          <a:latin typeface="+mn-lt"/>
                          <a:ea typeface="+mn-ea"/>
                          <a:cs typeface="+mn-cs"/>
                        </a:rPr>
                        <a:t>Leading scientist’s work experience and scientific achievements</a:t>
                      </a:r>
                      <a:endParaRPr lang="ru-RU" dirty="0"/>
                    </a:p>
                  </a:txBody>
                  <a:tcPr/>
                </a:tc>
                <a:tc hMerge="1">
                  <a:txBody>
                    <a:bodyPr/>
                    <a:lstStyle/>
                    <a:p>
                      <a:endParaRPr lang="ru-RU" dirty="0"/>
                    </a:p>
                  </a:txBody>
                  <a:tcPr/>
                </a:tc>
                <a:tc hMerge="1">
                  <a:txBody>
                    <a:bodyPr/>
                    <a:lstStyle/>
                    <a:p>
                      <a:endParaRPr lang="ru-RU"/>
                    </a:p>
                  </a:txBody>
                  <a:tcPr/>
                </a:tc>
              </a:tr>
              <a:tr h="362608">
                <a:tc>
                  <a:txBody>
                    <a:bodyPr/>
                    <a:lstStyle/>
                    <a:p>
                      <a:r>
                        <a:rPr lang="ru-RU" sz="1800" kern="1200" dirty="0" smtClean="0">
                          <a:solidFill>
                            <a:schemeClr val="dk1"/>
                          </a:solidFill>
                          <a:latin typeface="+mn-lt"/>
                          <a:ea typeface="+mn-ea"/>
                          <a:cs typeface="+mn-cs"/>
                        </a:rPr>
                        <a:t>1.1</a:t>
                      </a:r>
                      <a:endParaRPr lang="ru-RU" dirty="0"/>
                    </a:p>
                  </a:txBody>
                  <a:tcPr/>
                </a:tc>
                <a:tc>
                  <a:txBody>
                    <a:bodyPr/>
                    <a:lstStyle/>
                    <a:p>
                      <a:r>
                        <a:rPr lang="en-CA" sz="1800" kern="1200" dirty="0" smtClean="0">
                          <a:solidFill>
                            <a:schemeClr val="dk1"/>
                          </a:solidFill>
                          <a:latin typeface="+mn-lt"/>
                          <a:ea typeface="+mn-ea"/>
                          <a:cs typeface="+mn-cs"/>
                        </a:rPr>
                        <a:t>Level of scientific publications</a:t>
                      </a:r>
                      <a:endParaRPr lang="ru-RU" dirty="0"/>
                    </a:p>
                  </a:txBody>
                  <a:tcPr/>
                </a:tc>
                <a:tc>
                  <a:txBody>
                    <a:bodyPr/>
                    <a:lstStyle/>
                    <a:p>
                      <a:r>
                        <a:rPr lang="en-US" sz="1800" kern="1200" dirty="0" smtClean="0">
                          <a:solidFill>
                            <a:schemeClr val="dk1"/>
                          </a:solidFill>
                          <a:latin typeface="+mn-lt"/>
                          <a:ea typeface="+mn-ea"/>
                          <a:cs typeface="+mn-cs"/>
                        </a:rPr>
                        <a:t>Subject to assessment: </a:t>
                      </a:r>
                      <a:r>
                        <a:rPr lang="en-CA" sz="1800" kern="1200" dirty="0" smtClean="0">
                          <a:solidFill>
                            <a:schemeClr val="dk1"/>
                          </a:solidFill>
                          <a:latin typeface="+mn-lt"/>
                          <a:ea typeface="+mn-ea"/>
                          <a:cs typeface="+mn-cs"/>
                        </a:rPr>
                        <a:t>types of journals</a:t>
                      </a:r>
                      <a:r>
                        <a:rPr lang="en-US" sz="1800" kern="1200" dirty="0" smtClean="0">
                          <a:solidFill>
                            <a:schemeClr val="dk1"/>
                          </a:solidFill>
                          <a:latin typeface="+mn-lt"/>
                          <a:ea typeface="+mn-ea"/>
                          <a:cs typeface="+mn-cs"/>
                        </a:rPr>
                        <a:t> (</a:t>
                      </a:r>
                      <a:r>
                        <a:rPr lang="en-CA" sz="1800" kern="1200" dirty="0" smtClean="0">
                          <a:solidFill>
                            <a:schemeClr val="dk1"/>
                          </a:solidFill>
                          <a:latin typeface="+mn-lt"/>
                          <a:ea typeface="+mn-ea"/>
                          <a:cs typeface="+mn-cs"/>
                        </a:rPr>
                        <a:t>professional</a:t>
                      </a:r>
                      <a:r>
                        <a:rPr lang="en-US" sz="1800" kern="1200" dirty="0" smtClean="0">
                          <a:solidFill>
                            <a:schemeClr val="dk1"/>
                          </a:solidFill>
                          <a:latin typeface="+mn-lt"/>
                          <a:ea typeface="+mn-ea"/>
                          <a:cs typeface="+mn-cs"/>
                        </a:rPr>
                        <a:t>, </a:t>
                      </a:r>
                      <a:r>
                        <a:rPr lang="en-CA" sz="1800" kern="1200" dirty="0" smtClean="0">
                          <a:solidFill>
                            <a:schemeClr val="dk1"/>
                          </a:solidFill>
                          <a:latin typeface="+mn-lt"/>
                          <a:ea typeface="+mn-ea"/>
                          <a:cs typeface="+mn-cs"/>
                        </a:rPr>
                        <a:t>learned</a:t>
                      </a:r>
                      <a:r>
                        <a:rPr lang="en-US" sz="1800" kern="1200" dirty="0" smtClean="0">
                          <a:solidFill>
                            <a:schemeClr val="dk1"/>
                          </a:solidFill>
                          <a:latin typeface="+mn-lt"/>
                          <a:ea typeface="+mn-ea"/>
                          <a:cs typeface="+mn-cs"/>
                        </a:rPr>
                        <a:t>) </a:t>
                      </a:r>
                      <a:r>
                        <a:rPr lang="en-CA" sz="1800" kern="1200" dirty="0" smtClean="0">
                          <a:solidFill>
                            <a:schemeClr val="dk1"/>
                          </a:solidFill>
                          <a:latin typeface="+mn-lt"/>
                          <a:ea typeface="+mn-ea"/>
                          <a:cs typeface="+mn-cs"/>
                        </a:rPr>
                        <a:t>and number of articles published by the leading scientist</a:t>
                      </a:r>
                      <a:r>
                        <a:rPr lang="en-US" sz="1800" kern="1200" dirty="0" smtClean="0">
                          <a:solidFill>
                            <a:schemeClr val="dk1"/>
                          </a:solidFill>
                          <a:latin typeface="+mn-lt"/>
                          <a:ea typeface="+mn-ea"/>
                          <a:cs typeface="+mn-cs"/>
                        </a:rPr>
                        <a:t>; </a:t>
                      </a:r>
                      <a:r>
                        <a:rPr lang="en-CA" sz="1800" kern="1200" dirty="0" smtClean="0">
                          <a:solidFill>
                            <a:schemeClr val="dk1"/>
                          </a:solidFill>
                          <a:latin typeface="+mn-lt"/>
                          <a:ea typeface="+mn-ea"/>
                          <a:cs typeface="+mn-cs"/>
                        </a:rPr>
                        <a:t>how typical this type of publication activity is for leading researchers</a:t>
                      </a:r>
                      <a:r>
                        <a:rPr lang="en-US" sz="1800" kern="1200" dirty="0" smtClean="0">
                          <a:solidFill>
                            <a:schemeClr val="dk1"/>
                          </a:solidFill>
                          <a:latin typeface="+mn-lt"/>
                          <a:ea typeface="+mn-ea"/>
                          <a:cs typeface="+mn-cs"/>
                        </a:rPr>
                        <a:t>; </a:t>
                      </a:r>
                      <a:r>
                        <a:rPr lang="en-CA" sz="1800" kern="1200" dirty="0" smtClean="0">
                          <a:solidFill>
                            <a:schemeClr val="dk1"/>
                          </a:solidFill>
                          <a:latin typeface="+mn-lt"/>
                          <a:ea typeface="+mn-ea"/>
                          <a:cs typeface="+mn-cs"/>
                        </a:rPr>
                        <a:t>leading scientist’s quotation index within his/her the field of science</a:t>
                      </a:r>
                      <a:endParaRPr lang="ru-RU" dirty="0"/>
                    </a:p>
                  </a:txBody>
                  <a:tcPr/>
                </a:tc>
              </a:tr>
              <a:tr h="362608">
                <a:tc>
                  <a:txBody>
                    <a:bodyPr/>
                    <a:lstStyle/>
                    <a:p>
                      <a:r>
                        <a:rPr lang="ru-RU" sz="1800" kern="1200" dirty="0" smtClean="0">
                          <a:solidFill>
                            <a:schemeClr val="dk1"/>
                          </a:solidFill>
                          <a:latin typeface="+mn-lt"/>
                          <a:ea typeface="+mn-ea"/>
                          <a:cs typeface="+mn-cs"/>
                        </a:rPr>
                        <a:t>1.2</a:t>
                      </a:r>
                      <a:endParaRPr lang="ru-RU" dirty="0"/>
                    </a:p>
                  </a:txBody>
                  <a:tcPr/>
                </a:tc>
                <a:tc>
                  <a:txBody>
                    <a:bodyPr/>
                    <a:lstStyle/>
                    <a:p>
                      <a:r>
                        <a:rPr lang="en-CA" sz="1800" kern="1200" dirty="0" smtClean="0">
                          <a:solidFill>
                            <a:schemeClr val="dk1"/>
                          </a:solidFill>
                          <a:latin typeface="+mn-lt"/>
                          <a:ea typeface="+mn-ea"/>
                          <a:cs typeface="+mn-cs"/>
                        </a:rPr>
                        <a:t>Leading scientist</a:t>
                      </a:r>
                      <a:r>
                        <a:rPr lang="en-US" sz="1800" kern="1200" dirty="0" smtClean="0">
                          <a:solidFill>
                            <a:schemeClr val="dk1"/>
                          </a:solidFill>
                          <a:latin typeface="+mn-lt"/>
                          <a:ea typeface="+mn-ea"/>
                          <a:cs typeface="+mn-cs"/>
                        </a:rPr>
                        <a:t>’</a:t>
                      </a:r>
                      <a:r>
                        <a:rPr lang="en-CA" sz="1800" kern="1200" dirty="0" smtClean="0">
                          <a:solidFill>
                            <a:schemeClr val="dk1"/>
                          </a:solidFill>
                          <a:latin typeface="+mn-lt"/>
                          <a:ea typeface="+mn-ea"/>
                          <a:cs typeface="+mn-cs"/>
                        </a:rPr>
                        <a:t>s experience in managing research staff</a:t>
                      </a:r>
                      <a:endParaRPr lang="ru-RU" dirty="0"/>
                    </a:p>
                  </a:txBody>
                  <a:tcPr/>
                </a:tc>
                <a:tc>
                  <a:txBody>
                    <a:bodyPr/>
                    <a:lstStyle/>
                    <a:p>
                      <a:r>
                        <a:rPr lang="en-US" sz="1800" kern="1200" dirty="0" smtClean="0">
                          <a:solidFill>
                            <a:schemeClr val="dk1"/>
                          </a:solidFill>
                          <a:latin typeface="+mn-lt"/>
                          <a:ea typeface="+mn-ea"/>
                          <a:cs typeface="+mn-cs"/>
                        </a:rPr>
                        <a:t>Subject to assessment: </a:t>
                      </a:r>
                      <a:r>
                        <a:rPr lang="en-CA" sz="1800" kern="1200" dirty="0" smtClean="0">
                          <a:solidFill>
                            <a:schemeClr val="dk1"/>
                          </a:solidFill>
                          <a:latin typeface="+mn-lt"/>
                          <a:ea typeface="+mn-ea"/>
                          <a:cs typeface="+mn-cs"/>
                        </a:rPr>
                        <a:t>leading scientist</a:t>
                      </a:r>
                      <a:r>
                        <a:rPr lang="en-US" sz="1800" kern="1200" dirty="0" smtClean="0">
                          <a:solidFill>
                            <a:schemeClr val="dk1"/>
                          </a:solidFill>
                          <a:latin typeface="+mn-lt"/>
                          <a:ea typeface="+mn-ea"/>
                          <a:cs typeface="+mn-cs"/>
                        </a:rPr>
                        <a:t>’</a:t>
                      </a:r>
                      <a:r>
                        <a:rPr lang="en-CA" sz="1800" kern="1200" dirty="0" smtClean="0">
                          <a:solidFill>
                            <a:schemeClr val="dk1"/>
                          </a:solidFill>
                          <a:latin typeface="+mn-lt"/>
                          <a:ea typeface="+mn-ea"/>
                          <a:cs typeface="+mn-cs"/>
                        </a:rPr>
                        <a:t>s experience in creating and managing world</a:t>
                      </a:r>
                      <a:r>
                        <a:rPr lang="en-US" sz="1800" kern="1200" dirty="0" smtClean="0">
                          <a:solidFill>
                            <a:schemeClr val="dk1"/>
                          </a:solidFill>
                          <a:latin typeface="+mn-lt"/>
                          <a:ea typeface="+mn-ea"/>
                          <a:cs typeface="+mn-cs"/>
                        </a:rPr>
                        <a:t>-</a:t>
                      </a:r>
                      <a:r>
                        <a:rPr lang="en-CA" sz="1800" kern="1200" smtClean="0">
                          <a:solidFill>
                            <a:schemeClr val="dk1"/>
                          </a:solidFill>
                          <a:latin typeface="+mn-lt"/>
                          <a:ea typeface="+mn-ea"/>
                          <a:cs typeface="+mn-cs"/>
                        </a:rPr>
                        <a:t>class research teams</a:t>
                      </a:r>
                      <a:endParaRPr lang="ru-RU"/>
                    </a:p>
                  </a:txBody>
                  <a:tcPr/>
                </a:tc>
              </a:tr>
              <a:tr h="362608">
                <a:tc>
                  <a:txBody>
                    <a:bodyPr/>
                    <a:lstStyle/>
                    <a:p>
                      <a:r>
                        <a:rPr lang="ru-RU" sz="1800" kern="1200" dirty="0" smtClean="0">
                          <a:solidFill>
                            <a:schemeClr val="dk1"/>
                          </a:solidFill>
                          <a:latin typeface="+mn-lt"/>
                          <a:ea typeface="+mn-ea"/>
                          <a:cs typeface="+mn-cs"/>
                        </a:rPr>
                        <a:t>1.3</a:t>
                      </a:r>
                      <a:endParaRPr lang="ru-RU" dirty="0"/>
                    </a:p>
                  </a:txBody>
                  <a:tcPr/>
                </a:tc>
                <a:tc>
                  <a:txBody>
                    <a:bodyPr/>
                    <a:lstStyle/>
                    <a:p>
                      <a:r>
                        <a:rPr lang="en-CA" sz="1800" kern="1200" dirty="0" smtClean="0">
                          <a:solidFill>
                            <a:schemeClr val="dk1"/>
                          </a:solidFill>
                          <a:latin typeface="+mn-lt"/>
                          <a:ea typeface="+mn-ea"/>
                          <a:cs typeface="+mn-cs"/>
                        </a:rPr>
                        <a:t>Leading scientist</a:t>
                      </a:r>
                      <a:r>
                        <a:rPr lang="en-US" sz="1800" kern="1200" dirty="0" smtClean="0">
                          <a:solidFill>
                            <a:schemeClr val="dk1"/>
                          </a:solidFill>
                          <a:latin typeface="+mn-lt"/>
                          <a:ea typeface="+mn-ea"/>
                          <a:cs typeface="+mn-cs"/>
                        </a:rPr>
                        <a:t>’</a:t>
                      </a:r>
                      <a:r>
                        <a:rPr lang="en-CA" sz="1800" kern="1200" dirty="0" smtClean="0">
                          <a:solidFill>
                            <a:schemeClr val="dk1"/>
                          </a:solidFill>
                          <a:latin typeface="+mn-lt"/>
                          <a:ea typeface="+mn-ea"/>
                          <a:cs typeface="+mn-cs"/>
                        </a:rPr>
                        <a:t>s experience and prospects in training research and teaching staff</a:t>
                      </a:r>
                      <a:endParaRPr lang="ru-RU" dirty="0"/>
                    </a:p>
                  </a:txBody>
                  <a:tcPr/>
                </a:tc>
                <a:tc>
                  <a:txBody>
                    <a:bodyPr/>
                    <a:lstStyle/>
                    <a:p>
                      <a:r>
                        <a:rPr lang="en-US" sz="1800" kern="1200" dirty="0" smtClean="0">
                          <a:solidFill>
                            <a:schemeClr val="dk1"/>
                          </a:solidFill>
                          <a:latin typeface="+mn-lt"/>
                          <a:ea typeface="+mn-ea"/>
                          <a:cs typeface="+mn-cs"/>
                        </a:rPr>
                        <a:t>Subject to assessment: </a:t>
                      </a:r>
                      <a:r>
                        <a:rPr lang="en-CA" sz="1800" kern="1200" dirty="0" smtClean="0">
                          <a:solidFill>
                            <a:schemeClr val="dk1"/>
                          </a:solidFill>
                          <a:latin typeface="+mn-lt"/>
                          <a:ea typeface="+mn-ea"/>
                          <a:cs typeface="+mn-cs"/>
                        </a:rPr>
                        <a:t>how sufficient the leading scientist’s experience in training research and teaching specialists is</a:t>
                      </a:r>
                      <a:endParaRPr lang="ru-RU" dirty="0"/>
                    </a:p>
                  </a:txBody>
                  <a:tcPr/>
                </a:tc>
              </a:tr>
            </a:tbl>
          </a:graphicData>
        </a:graphic>
      </p:graphicFrame>
      <p:pic>
        <p:nvPicPr>
          <p:cNvPr id="4"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8613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939784"/>
          </a:xfrm>
        </p:spPr>
        <p:txBody>
          <a:bodyPr/>
          <a:lstStyle/>
          <a:p>
            <a:r>
              <a:rPr lang="en-US" dirty="0" smtClean="0"/>
              <a:t>Evaluation criteria</a:t>
            </a:r>
            <a:endParaRPr lang="ru-RU" dirty="0"/>
          </a:p>
        </p:txBody>
      </p:sp>
      <p:graphicFrame>
        <p:nvGraphicFramePr>
          <p:cNvPr id="4" name="Содержимое 3"/>
          <p:cNvGraphicFramePr>
            <a:graphicFrameLocks noGrp="1"/>
          </p:cNvGraphicFramePr>
          <p:nvPr>
            <p:ph idx="1"/>
          </p:nvPr>
        </p:nvGraphicFramePr>
        <p:xfrm>
          <a:off x="500034" y="1357298"/>
          <a:ext cx="8072494" cy="5029200"/>
        </p:xfrm>
        <a:graphic>
          <a:graphicData uri="http://schemas.openxmlformats.org/drawingml/2006/table">
            <a:tbl>
              <a:tblPr firstRow="1" bandRow="1">
                <a:tableStyleId>{5C22544A-7EE6-4342-B048-85BDC9FD1C3A}</a:tableStyleId>
              </a:tblPr>
              <a:tblGrid>
                <a:gridCol w="602422"/>
                <a:gridCol w="2690039"/>
                <a:gridCol w="4780033"/>
              </a:tblGrid>
              <a:tr h="6176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No</a:t>
                      </a:r>
                      <a:r>
                        <a:rPr lang="ru-RU" sz="1800" b="1" kern="1200" dirty="0" smtClean="0">
                          <a:solidFill>
                            <a:schemeClr val="lt1"/>
                          </a:solidFill>
                          <a:latin typeface="+mn-lt"/>
                          <a:ea typeface="+mn-ea"/>
                          <a:cs typeface="+mn-cs"/>
                        </a:rPr>
                        <a:t>.</a:t>
                      </a:r>
                      <a:endParaRPr lang="ru-R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Assessment criterion </a:t>
                      </a:r>
                      <a:endParaRPr lang="ru-RU" dirty="0" smtClean="0"/>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Substance (requirements) of assessment criterion</a:t>
                      </a:r>
                      <a:endParaRPr lang="ru-RU" dirty="0" smtClean="0"/>
                    </a:p>
                  </a:txBody>
                  <a:tcPr/>
                </a:tc>
              </a:tr>
              <a:tr h="357839">
                <a:tc gridSpan="3">
                  <a:txBody>
                    <a:bodyPr/>
                    <a:lstStyle/>
                    <a:p>
                      <a:pPr algn="ctr"/>
                      <a:r>
                        <a:rPr lang="en-US" dirty="0" smtClean="0"/>
                        <a:t>2. </a:t>
                      </a:r>
                      <a:r>
                        <a:rPr lang="en-CA" sz="1800" b="1" kern="1200" dirty="0" smtClean="0">
                          <a:solidFill>
                            <a:schemeClr val="dk1"/>
                          </a:solidFill>
                          <a:latin typeface="+mn-lt"/>
                          <a:ea typeface="+mn-ea"/>
                          <a:cs typeface="+mn-cs"/>
                        </a:rPr>
                        <a:t>Long-term viability of the research project results</a:t>
                      </a:r>
                      <a:endParaRPr lang="ru-RU" dirty="0"/>
                    </a:p>
                  </a:txBody>
                  <a:tcPr/>
                </a:tc>
                <a:tc hMerge="1">
                  <a:txBody>
                    <a:bodyPr/>
                    <a:lstStyle/>
                    <a:p>
                      <a:endParaRPr lang="ru-RU"/>
                    </a:p>
                  </a:txBody>
                  <a:tcPr/>
                </a:tc>
                <a:tc hMerge="1">
                  <a:txBody>
                    <a:bodyPr/>
                    <a:lstStyle/>
                    <a:p>
                      <a:endParaRPr lang="ru-RU"/>
                    </a:p>
                  </a:txBody>
                  <a:tcPr/>
                </a:tc>
              </a:tr>
              <a:tr h="1676450">
                <a:tc>
                  <a:txBody>
                    <a:bodyPr/>
                    <a:lstStyle/>
                    <a:p>
                      <a:r>
                        <a:rPr lang="ru-RU" sz="1800" kern="1200" dirty="0" smtClean="0">
                          <a:solidFill>
                            <a:schemeClr val="dk1"/>
                          </a:solidFill>
                          <a:latin typeface="+mn-lt"/>
                          <a:ea typeface="+mn-ea"/>
                          <a:cs typeface="+mn-cs"/>
                        </a:rPr>
                        <a:t>2.1</a:t>
                      </a:r>
                      <a:endParaRPr lang="ru-RU" dirty="0"/>
                    </a:p>
                  </a:txBody>
                  <a:tcPr/>
                </a:tc>
                <a:tc>
                  <a:txBody>
                    <a:bodyPr/>
                    <a:lstStyle/>
                    <a:p>
                      <a:r>
                        <a:rPr lang="en-CA" sz="1800" kern="1200" dirty="0" smtClean="0">
                          <a:solidFill>
                            <a:schemeClr val="dk1"/>
                          </a:solidFill>
                          <a:latin typeface="+mn-lt"/>
                          <a:ea typeface="+mn-ea"/>
                          <a:cs typeface="+mn-cs"/>
                        </a:rPr>
                        <a:t>Relevance of proposed scientific research </a:t>
                      </a:r>
                      <a:endParaRPr lang="ru-RU" dirty="0"/>
                    </a:p>
                  </a:txBody>
                  <a:tcPr/>
                </a:tc>
                <a:tc>
                  <a:txBody>
                    <a:bodyPr/>
                    <a:lstStyle/>
                    <a:p>
                      <a:r>
                        <a:rPr lang="en-US" sz="1800" kern="1200" dirty="0" smtClean="0">
                          <a:solidFill>
                            <a:schemeClr val="dk1"/>
                          </a:solidFill>
                          <a:latin typeface="+mn-lt"/>
                          <a:ea typeface="+mn-ea"/>
                          <a:cs typeface="+mn-cs"/>
                        </a:rPr>
                        <a:t>Subject to assessment: </a:t>
                      </a:r>
                      <a:r>
                        <a:rPr lang="en-CA" sz="1800" kern="1200" dirty="0" smtClean="0">
                          <a:solidFill>
                            <a:schemeClr val="dk1"/>
                          </a:solidFill>
                          <a:latin typeface="+mn-lt"/>
                          <a:ea typeface="+mn-ea"/>
                          <a:cs typeface="+mn-cs"/>
                        </a:rPr>
                        <a:t>relevance of the proposed research project from the point of view of the current status of global science</a:t>
                      </a:r>
                      <a:r>
                        <a:rPr lang="en-US" sz="1800" kern="1200" dirty="0" smtClean="0">
                          <a:solidFill>
                            <a:schemeClr val="dk1"/>
                          </a:solidFill>
                          <a:latin typeface="+mn-lt"/>
                          <a:ea typeface="+mn-ea"/>
                          <a:cs typeface="+mn-cs"/>
                        </a:rPr>
                        <a:t>; </a:t>
                      </a:r>
                      <a:r>
                        <a:rPr lang="en-CA" sz="1800" kern="1200" dirty="0" smtClean="0">
                          <a:solidFill>
                            <a:schemeClr val="dk1"/>
                          </a:solidFill>
                          <a:latin typeface="+mn-lt"/>
                          <a:ea typeface="+mn-ea"/>
                          <a:cs typeface="+mn-cs"/>
                        </a:rPr>
                        <a:t>likelihood of achieving breakthrough world-class research results</a:t>
                      </a:r>
                      <a:r>
                        <a:rPr lang="en-US" sz="1800" kern="1200" dirty="0" smtClean="0">
                          <a:solidFill>
                            <a:schemeClr val="dk1"/>
                          </a:solidFill>
                          <a:latin typeface="+mn-lt"/>
                          <a:ea typeface="+mn-ea"/>
                          <a:cs typeface="+mn-cs"/>
                        </a:rPr>
                        <a:t> and their relevance in terms of global science and economy</a:t>
                      </a:r>
                      <a:endParaRPr lang="ru-RU" dirty="0"/>
                    </a:p>
                  </a:txBody>
                  <a:tcPr/>
                </a:tc>
              </a:tr>
              <a:tr h="2205855">
                <a:tc>
                  <a:txBody>
                    <a:bodyPr/>
                    <a:lstStyle/>
                    <a:p>
                      <a:r>
                        <a:rPr lang="ru-RU" sz="1800" kern="1200" dirty="0" smtClean="0">
                          <a:solidFill>
                            <a:schemeClr val="dk1"/>
                          </a:solidFill>
                          <a:latin typeface="+mn-lt"/>
                          <a:ea typeface="+mn-ea"/>
                          <a:cs typeface="+mn-cs"/>
                        </a:rPr>
                        <a:t>2.2</a:t>
                      </a:r>
                      <a:endParaRPr lang="ru-RU" dirty="0"/>
                    </a:p>
                  </a:txBody>
                  <a:tcPr/>
                </a:tc>
                <a:tc>
                  <a:txBody>
                    <a:bodyPr/>
                    <a:lstStyle/>
                    <a:p>
                      <a:r>
                        <a:rPr lang="en-CA" sz="1800" kern="1200" dirty="0" smtClean="0">
                          <a:solidFill>
                            <a:schemeClr val="dk1"/>
                          </a:solidFill>
                          <a:latin typeface="+mn-lt"/>
                          <a:ea typeface="+mn-ea"/>
                          <a:cs typeface="+mn-cs"/>
                        </a:rPr>
                        <a:t>Applicant’s ability to achieve the anticipated project results within the suggested timeframe and using the methods proposed thereby</a:t>
                      </a:r>
                      <a:endParaRPr lang="ru-RU" dirty="0"/>
                    </a:p>
                  </a:txBody>
                  <a:tcPr/>
                </a:tc>
                <a:tc>
                  <a:txBody>
                    <a:bodyPr/>
                    <a:lstStyle/>
                    <a:p>
                      <a:r>
                        <a:rPr lang="en-US" sz="1800" kern="1200" dirty="0" smtClean="0">
                          <a:solidFill>
                            <a:schemeClr val="dk1"/>
                          </a:solidFill>
                          <a:latin typeface="+mn-lt"/>
                          <a:ea typeface="+mn-ea"/>
                          <a:cs typeface="+mn-cs"/>
                        </a:rPr>
                        <a:t>Subject to assessment: </a:t>
                      </a:r>
                      <a:r>
                        <a:rPr lang="en-CA" sz="1800" kern="1200" dirty="0" smtClean="0">
                          <a:solidFill>
                            <a:schemeClr val="dk1"/>
                          </a:solidFill>
                          <a:latin typeface="+mn-lt"/>
                          <a:ea typeface="+mn-ea"/>
                          <a:cs typeface="+mn-cs"/>
                        </a:rPr>
                        <a:t>how detailed the anticipated research project results are and if they meet the world</a:t>
                      </a:r>
                      <a:r>
                        <a:rPr lang="en-US" sz="1800" kern="1200" dirty="0" smtClean="0">
                          <a:solidFill>
                            <a:schemeClr val="dk1"/>
                          </a:solidFill>
                          <a:latin typeface="+mn-lt"/>
                          <a:ea typeface="+mn-ea"/>
                          <a:cs typeface="+mn-cs"/>
                        </a:rPr>
                        <a:t>-</a:t>
                      </a:r>
                      <a:r>
                        <a:rPr lang="en-CA" sz="1800" kern="1200" dirty="0" smtClean="0">
                          <a:solidFill>
                            <a:schemeClr val="dk1"/>
                          </a:solidFill>
                          <a:latin typeface="+mn-lt"/>
                          <a:ea typeface="+mn-ea"/>
                          <a:cs typeface="+mn-cs"/>
                        </a:rPr>
                        <a:t>class research requirements</a:t>
                      </a:r>
                      <a:r>
                        <a:rPr lang="en-US" sz="1800" kern="1200" dirty="0" smtClean="0">
                          <a:solidFill>
                            <a:schemeClr val="dk1"/>
                          </a:solidFill>
                          <a:latin typeface="+mn-lt"/>
                          <a:ea typeface="+mn-ea"/>
                          <a:cs typeface="+mn-cs"/>
                        </a:rPr>
                        <a:t>; </a:t>
                      </a:r>
                      <a:r>
                        <a:rPr lang="en-CA" sz="1800" kern="1200" dirty="0" smtClean="0">
                          <a:solidFill>
                            <a:schemeClr val="dk1"/>
                          </a:solidFill>
                          <a:latin typeface="+mn-lt"/>
                          <a:ea typeface="+mn-ea"/>
                          <a:cs typeface="+mn-cs"/>
                        </a:rPr>
                        <a:t>how detailed and viable the research project implementation plan is</a:t>
                      </a:r>
                      <a:r>
                        <a:rPr lang="en-US" sz="1800" kern="1200" dirty="0" smtClean="0">
                          <a:solidFill>
                            <a:schemeClr val="dk1"/>
                          </a:solidFill>
                          <a:latin typeface="+mn-lt"/>
                          <a:ea typeface="+mn-ea"/>
                          <a:cs typeface="+mn-cs"/>
                        </a:rPr>
                        <a:t>; how likely the applicant is to implement the research project plan within the suggested timeframe and using the methods proposed thereby</a:t>
                      </a:r>
                      <a:endParaRPr lang="ru-RU" dirty="0"/>
                    </a:p>
                  </a:txBody>
                  <a:tcPr/>
                </a:tc>
              </a:tr>
            </a:tbl>
          </a:graphicData>
        </a:graphic>
      </p:graphicFrame>
      <p:pic>
        <p:nvPicPr>
          <p:cNvPr id="5"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Evaluation criteria</a:t>
            </a:r>
            <a:endParaRPr lang="ru-RU" dirty="0"/>
          </a:p>
        </p:txBody>
      </p:sp>
      <p:graphicFrame>
        <p:nvGraphicFramePr>
          <p:cNvPr id="4" name="Содержимое 3"/>
          <p:cNvGraphicFramePr>
            <a:graphicFrameLocks noGrp="1"/>
          </p:cNvGraphicFramePr>
          <p:nvPr>
            <p:ph idx="1"/>
          </p:nvPr>
        </p:nvGraphicFramePr>
        <p:xfrm>
          <a:off x="457200" y="1600200"/>
          <a:ext cx="8043890" cy="4472006"/>
        </p:xfrm>
        <a:graphic>
          <a:graphicData uri="http://schemas.openxmlformats.org/drawingml/2006/table">
            <a:tbl>
              <a:tblPr firstRow="1" bandRow="1">
                <a:tableStyleId>{5C22544A-7EE6-4342-B048-85BDC9FD1C3A}</a:tableStyleId>
              </a:tblPr>
              <a:tblGrid>
                <a:gridCol w="530649"/>
                <a:gridCol w="3002515"/>
                <a:gridCol w="4510726"/>
              </a:tblGrid>
              <a:tr h="6521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No</a:t>
                      </a:r>
                      <a:r>
                        <a:rPr lang="ru-RU" sz="1800" b="1" kern="1200" dirty="0" smtClean="0">
                          <a:solidFill>
                            <a:schemeClr val="lt1"/>
                          </a:solidFill>
                          <a:latin typeface="+mn-lt"/>
                          <a:ea typeface="+mn-ea"/>
                          <a:cs typeface="+mn-cs"/>
                        </a:rPr>
                        <a:t>.</a:t>
                      </a:r>
                      <a:endParaRPr lang="ru-RU" dirty="0" smtClean="0"/>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Assessment criterion </a:t>
                      </a:r>
                      <a:endParaRPr lang="ru-RU" dirty="0" smtClean="0"/>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Substance (requirements) of assessment criterion</a:t>
                      </a:r>
                      <a:endParaRPr lang="ru-RU" dirty="0" smtClean="0"/>
                    </a:p>
                  </a:txBody>
                  <a:tcPr/>
                </a:tc>
              </a:tr>
              <a:tr h="1770169">
                <a:tc>
                  <a:txBody>
                    <a:bodyPr/>
                    <a:lstStyle/>
                    <a:p>
                      <a:r>
                        <a:rPr lang="ru-RU" sz="1800" kern="1200" dirty="0" smtClean="0">
                          <a:solidFill>
                            <a:schemeClr val="dk1"/>
                          </a:solidFill>
                          <a:latin typeface="+mn-lt"/>
                          <a:ea typeface="+mn-ea"/>
                          <a:cs typeface="+mn-cs"/>
                        </a:rPr>
                        <a:t>2.3</a:t>
                      </a:r>
                      <a:endParaRPr lang="ru-RU" dirty="0"/>
                    </a:p>
                  </a:txBody>
                  <a:tcPr/>
                </a:tc>
                <a:tc>
                  <a:txBody>
                    <a:bodyPr/>
                    <a:lstStyle/>
                    <a:p>
                      <a:r>
                        <a:rPr lang="en-CA" sz="1800" kern="1200" dirty="0" smtClean="0">
                          <a:solidFill>
                            <a:schemeClr val="dk1"/>
                          </a:solidFill>
                          <a:latin typeface="+mn-lt"/>
                          <a:ea typeface="+mn-ea"/>
                          <a:cs typeface="+mn-cs"/>
                        </a:rPr>
                        <a:t>Adequacy of the amount of funding requested by the applicant in terms of its ability to ensure the achievement of the project results; quality of the project budget</a:t>
                      </a:r>
                      <a:endParaRPr lang="ru-RU" dirty="0"/>
                    </a:p>
                  </a:txBody>
                  <a:tcPr/>
                </a:tc>
                <a:tc>
                  <a:txBody>
                    <a:bodyPr/>
                    <a:lstStyle/>
                    <a:p>
                      <a:r>
                        <a:rPr lang="en-US" sz="1800" kern="1200" dirty="0" smtClean="0">
                          <a:solidFill>
                            <a:schemeClr val="dk1"/>
                          </a:solidFill>
                          <a:latin typeface="+mn-lt"/>
                          <a:ea typeface="+mn-ea"/>
                          <a:cs typeface="+mn-cs"/>
                        </a:rPr>
                        <a:t>Subject to assessment: </a:t>
                      </a:r>
                      <a:r>
                        <a:rPr lang="en-CA" sz="1800" kern="1200" dirty="0" smtClean="0">
                          <a:solidFill>
                            <a:schemeClr val="dk1"/>
                          </a:solidFill>
                          <a:latin typeface="+mn-lt"/>
                          <a:ea typeface="+mn-ea"/>
                          <a:cs typeface="+mn-cs"/>
                        </a:rPr>
                        <a:t>how adequate the amount of requested project funding is (including the host organization’s contribution) and if it is excessive or insufficient to achieve the project goals and accomplish its objectives </a:t>
                      </a:r>
                      <a:endParaRPr lang="ru-RU" dirty="0"/>
                    </a:p>
                  </a:txBody>
                  <a:tcPr/>
                </a:tc>
              </a:tr>
              <a:tr h="2049669">
                <a:tc>
                  <a:txBody>
                    <a:bodyPr/>
                    <a:lstStyle/>
                    <a:p>
                      <a:r>
                        <a:rPr lang="ru-RU" sz="1800" kern="1200" dirty="0" smtClean="0">
                          <a:solidFill>
                            <a:schemeClr val="dk1"/>
                          </a:solidFill>
                          <a:latin typeface="+mn-lt"/>
                          <a:ea typeface="+mn-ea"/>
                          <a:cs typeface="+mn-cs"/>
                        </a:rPr>
                        <a:t>2.4</a:t>
                      </a:r>
                      <a:endParaRPr lang="ru-RU" dirty="0"/>
                    </a:p>
                  </a:txBody>
                  <a:tcPr/>
                </a:tc>
                <a:tc>
                  <a:txBody>
                    <a:bodyPr/>
                    <a:lstStyle/>
                    <a:p>
                      <a:r>
                        <a:rPr lang="en-CA" sz="1800" kern="1200" dirty="0" smtClean="0">
                          <a:solidFill>
                            <a:schemeClr val="dk1"/>
                          </a:solidFill>
                          <a:latin typeface="+mn-lt"/>
                          <a:ea typeface="+mn-ea"/>
                          <a:cs typeface="+mn-cs"/>
                        </a:rPr>
                        <a:t>Anticipated image of the laboratory to be established under the project three years following its completion</a:t>
                      </a:r>
                      <a:endParaRPr lang="ru-RU" dirty="0"/>
                    </a:p>
                  </a:txBody>
                  <a:tcPr/>
                </a:tc>
                <a:tc>
                  <a:txBody>
                    <a:bodyPr/>
                    <a:lstStyle/>
                    <a:p>
                      <a:r>
                        <a:rPr lang="en-US" sz="1800" kern="1200" dirty="0" smtClean="0">
                          <a:solidFill>
                            <a:schemeClr val="dk1"/>
                          </a:solidFill>
                          <a:latin typeface="+mn-lt"/>
                          <a:ea typeface="+mn-ea"/>
                          <a:cs typeface="+mn-cs"/>
                        </a:rPr>
                        <a:t>Subject to assessment: </a:t>
                      </a:r>
                      <a:r>
                        <a:rPr lang="en-CA" sz="1800" kern="1200" dirty="0" smtClean="0">
                          <a:solidFill>
                            <a:schemeClr val="dk1"/>
                          </a:solidFill>
                          <a:latin typeface="+mn-lt"/>
                          <a:ea typeface="+mn-ea"/>
                          <a:cs typeface="+mn-cs"/>
                        </a:rPr>
                        <a:t>the laboratory</a:t>
                      </a:r>
                      <a:r>
                        <a:rPr lang="en-US" sz="1800" kern="1200" dirty="0" smtClean="0">
                          <a:solidFill>
                            <a:schemeClr val="dk1"/>
                          </a:solidFill>
                          <a:latin typeface="+mn-lt"/>
                          <a:ea typeface="+mn-ea"/>
                          <a:cs typeface="+mn-cs"/>
                        </a:rPr>
                        <a:t>’</a:t>
                      </a:r>
                      <a:r>
                        <a:rPr lang="en-CA" sz="1800" kern="1200" dirty="0" smtClean="0">
                          <a:solidFill>
                            <a:schemeClr val="dk1"/>
                          </a:solidFill>
                          <a:latin typeface="+mn-lt"/>
                          <a:ea typeface="+mn-ea"/>
                          <a:cs typeface="+mn-cs"/>
                        </a:rPr>
                        <a:t>s ability to continue its operations upon completion of the project</a:t>
                      </a:r>
                      <a:r>
                        <a:rPr lang="en-US" sz="1800" kern="1200" dirty="0" smtClean="0">
                          <a:solidFill>
                            <a:schemeClr val="dk1"/>
                          </a:solidFill>
                          <a:latin typeface="+mn-lt"/>
                          <a:ea typeface="+mn-ea"/>
                          <a:cs typeface="+mn-cs"/>
                        </a:rPr>
                        <a:t>; </a:t>
                      </a:r>
                      <a:r>
                        <a:rPr lang="en-CA" sz="1800" kern="1200" dirty="0" smtClean="0">
                          <a:solidFill>
                            <a:schemeClr val="dk1"/>
                          </a:solidFill>
                          <a:latin typeface="+mn-lt"/>
                          <a:ea typeface="+mn-ea"/>
                          <a:cs typeface="+mn-cs"/>
                        </a:rPr>
                        <a:t>the laboratory’s ability to perform world-class scientific research</a:t>
                      </a:r>
                      <a:r>
                        <a:rPr lang="en-US" sz="1800" kern="1200" dirty="0" smtClean="0">
                          <a:solidFill>
                            <a:schemeClr val="dk1"/>
                          </a:solidFill>
                          <a:latin typeface="+mn-lt"/>
                          <a:ea typeface="+mn-ea"/>
                          <a:cs typeface="+mn-cs"/>
                        </a:rPr>
                        <a:t>; laboratory’s fundraising plans and how viable and practicable the laboratory’s fundraising strategy is</a:t>
                      </a:r>
                      <a:endParaRPr lang="ru-RU" dirty="0"/>
                    </a:p>
                  </a:txBody>
                  <a:tcPr/>
                </a:tc>
              </a:tr>
            </a:tbl>
          </a:graphicData>
        </a:graphic>
      </p:graphicFrame>
      <p:pic>
        <p:nvPicPr>
          <p:cNvPr id="5"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868346"/>
          </a:xfrm>
        </p:spPr>
        <p:txBody>
          <a:bodyPr/>
          <a:lstStyle/>
          <a:p>
            <a:r>
              <a:rPr lang="en-US" dirty="0" smtClean="0"/>
              <a:t>Evaluation criteria</a:t>
            </a:r>
            <a:endParaRPr lang="ru-RU" dirty="0"/>
          </a:p>
        </p:txBody>
      </p:sp>
      <p:graphicFrame>
        <p:nvGraphicFramePr>
          <p:cNvPr id="4" name="Содержимое 3"/>
          <p:cNvGraphicFramePr>
            <a:graphicFrameLocks noGrp="1"/>
          </p:cNvGraphicFramePr>
          <p:nvPr>
            <p:ph idx="1"/>
          </p:nvPr>
        </p:nvGraphicFramePr>
        <p:xfrm>
          <a:off x="428596" y="1285861"/>
          <a:ext cx="8229600" cy="5072098"/>
        </p:xfrm>
        <a:graphic>
          <a:graphicData uri="http://schemas.openxmlformats.org/drawingml/2006/table">
            <a:tbl>
              <a:tblPr firstRow="1" bandRow="1">
                <a:tableStyleId>{5C22544A-7EE6-4342-B048-85BDC9FD1C3A}</a:tableStyleId>
              </a:tblPr>
              <a:tblGrid>
                <a:gridCol w="614338"/>
                <a:gridCol w="2171744"/>
                <a:gridCol w="5443518"/>
              </a:tblGrid>
              <a:tr h="3852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No</a:t>
                      </a:r>
                      <a:r>
                        <a:rPr lang="ru-RU" sz="1800" b="1" kern="1200" dirty="0" smtClean="0">
                          <a:solidFill>
                            <a:schemeClr val="lt1"/>
                          </a:solidFill>
                          <a:latin typeface="+mn-lt"/>
                          <a:ea typeface="+mn-ea"/>
                          <a:cs typeface="+mn-cs"/>
                        </a:rPr>
                        <a:t>.</a:t>
                      </a:r>
                      <a:endParaRPr lang="ru-R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Assessment criterion </a:t>
                      </a:r>
                      <a:endParaRPr lang="ru-R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Substance (requirements) of assessment criterion</a:t>
                      </a:r>
                      <a:endParaRPr lang="ru-RU" dirty="0" smtClean="0"/>
                    </a:p>
                  </a:txBody>
                  <a:tcPr/>
                </a:tc>
              </a:tr>
              <a:tr h="674140">
                <a:tc gridSpan="3">
                  <a:txBody>
                    <a:bodyPr/>
                    <a:lstStyle/>
                    <a:p>
                      <a:pPr algn="ctr"/>
                      <a:r>
                        <a:rPr lang="en-CA" sz="1800" b="1" kern="1200" dirty="0" smtClean="0">
                          <a:solidFill>
                            <a:schemeClr val="dk1"/>
                          </a:solidFill>
                          <a:latin typeface="+mn-lt"/>
                          <a:ea typeface="+mn-ea"/>
                          <a:cs typeface="+mn-cs"/>
                        </a:rPr>
                        <a:t>Host organization</a:t>
                      </a:r>
                      <a:r>
                        <a:rPr lang="en-US" sz="1800" b="1" kern="1200" dirty="0" smtClean="0">
                          <a:solidFill>
                            <a:schemeClr val="dk1"/>
                          </a:solidFill>
                          <a:latin typeface="+mn-lt"/>
                          <a:ea typeface="+mn-ea"/>
                          <a:cs typeface="+mn-cs"/>
                        </a:rPr>
                        <a:t>’</a:t>
                      </a:r>
                      <a:r>
                        <a:rPr lang="en-CA" sz="1800" b="1" kern="1200" dirty="0" smtClean="0">
                          <a:solidFill>
                            <a:schemeClr val="dk1"/>
                          </a:solidFill>
                          <a:latin typeface="+mn-lt"/>
                          <a:ea typeface="+mn-ea"/>
                          <a:cs typeface="+mn-cs"/>
                        </a:rPr>
                        <a:t>s current status and developmental dynamics</a:t>
                      </a:r>
                      <a:r>
                        <a:rPr lang="en-US" sz="1800" b="1" kern="1200" dirty="0" smtClean="0">
                          <a:solidFill>
                            <a:schemeClr val="dk1"/>
                          </a:solidFill>
                          <a:latin typeface="+mn-lt"/>
                          <a:ea typeface="+mn-ea"/>
                          <a:cs typeface="+mn-cs"/>
                        </a:rPr>
                        <a:t>, </a:t>
                      </a:r>
                      <a:r>
                        <a:rPr lang="en-CA" sz="1800" b="1" kern="1200" dirty="0" smtClean="0">
                          <a:solidFill>
                            <a:schemeClr val="dk1"/>
                          </a:solidFill>
                          <a:latin typeface="+mn-lt"/>
                          <a:ea typeface="+mn-ea"/>
                          <a:cs typeface="+mn-cs"/>
                        </a:rPr>
                        <a:t>prospective image of the laboratory to be established under the project</a:t>
                      </a:r>
                      <a:endParaRPr lang="ru-RU" dirty="0"/>
                    </a:p>
                  </a:txBody>
                  <a:tcPr/>
                </a:tc>
                <a:tc hMerge="1">
                  <a:txBody>
                    <a:bodyPr/>
                    <a:lstStyle/>
                    <a:p>
                      <a:endParaRPr lang="ru-RU"/>
                    </a:p>
                  </a:txBody>
                  <a:tcPr/>
                </a:tc>
                <a:tc hMerge="1">
                  <a:txBody>
                    <a:bodyPr/>
                    <a:lstStyle/>
                    <a:p>
                      <a:endParaRPr lang="ru-RU"/>
                    </a:p>
                  </a:txBody>
                  <a:tcPr/>
                </a:tc>
              </a:tr>
              <a:tr h="2279234">
                <a:tc>
                  <a:txBody>
                    <a:bodyPr/>
                    <a:lstStyle/>
                    <a:p>
                      <a:r>
                        <a:rPr lang="ru-RU" sz="1800" kern="1200" dirty="0" smtClean="0">
                          <a:solidFill>
                            <a:schemeClr val="dk1"/>
                          </a:solidFill>
                          <a:latin typeface="+mn-lt"/>
                          <a:ea typeface="+mn-ea"/>
                          <a:cs typeface="+mn-cs"/>
                        </a:rPr>
                        <a:t>3.</a:t>
                      </a:r>
                      <a:r>
                        <a:rPr lang="en-US" sz="1800" kern="1200" dirty="0" smtClean="0">
                          <a:solidFill>
                            <a:schemeClr val="dk1"/>
                          </a:solidFill>
                          <a:latin typeface="+mn-lt"/>
                          <a:ea typeface="+mn-ea"/>
                          <a:cs typeface="+mn-cs"/>
                        </a:rPr>
                        <a:t>1</a:t>
                      </a:r>
                      <a:endParaRPr lang="ru-RU" dirty="0"/>
                    </a:p>
                  </a:txBody>
                  <a:tcPr/>
                </a:tc>
                <a:tc>
                  <a:txBody>
                    <a:bodyPr/>
                    <a:lstStyle/>
                    <a:p>
                      <a:r>
                        <a:rPr lang="en-CA" sz="1700" kern="1200" dirty="0" smtClean="0">
                          <a:solidFill>
                            <a:schemeClr val="dk1"/>
                          </a:solidFill>
                          <a:latin typeface="+mn-lt"/>
                          <a:ea typeface="+mn-ea"/>
                          <a:cs typeface="+mn-cs"/>
                        </a:rPr>
                        <a:t>Publications of the research project staff members</a:t>
                      </a:r>
                      <a:endParaRPr lang="ru-RU" sz="1700" dirty="0"/>
                    </a:p>
                  </a:txBody>
                  <a:tcPr/>
                </a:tc>
                <a:tc>
                  <a:txBody>
                    <a:bodyPr/>
                    <a:lstStyle/>
                    <a:p>
                      <a:r>
                        <a:rPr lang="en-US" sz="1700" dirty="0" smtClean="0"/>
                        <a:t>Subject to assessment: </a:t>
                      </a:r>
                      <a:r>
                        <a:rPr lang="en-CA" sz="1700" dirty="0" smtClean="0"/>
                        <a:t>number of articles</a:t>
                      </a:r>
                      <a:r>
                        <a:rPr lang="en-US" sz="1700" dirty="0" smtClean="0"/>
                        <a:t>, </a:t>
                      </a:r>
                      <a:r>
                        <a:rPr lang="en-CA" sz="1700" dirty="0" smtClean="0"/>
                        <a:t>monographs</a:t>
                      </a:r>
                      <a:r>
                        <a:rPr lang="en-US" sz="1700" dirty="0" smtClean="0"/>
                        <a:t>, </a:t>
                      </a:r>
                      <a:r>
                        <a:rPr lang="en-CA" sz="1700" dirty="0" smtClean="0"/>
                        <a:t>and conference reports published by the project staff members within the past three years</a:t>
                      </a:r>
                      <a:r>
                        <a:rPr lang="en-US" sz="1700" dirty="0" smtClean="0"/>
                        <a:t>, </a:t>
                      </a:r>
                      <a:r>
                        <a:rPr lang="en-CA" sz="1700" dirty="0" smtClean="0"/>
                        <a:t>the level of the</a:t>
                      </a:r>
                      <a:r>
                        <a:rPr lang="en-CA" sz="1700" baseline="0" dirty="0" smtClean="0"/>
                        <a:t> </a:t>
                      </a:r>
                      <a:r>
                        <a:rPr lang="en-CA" sz="1700" dirty="0" smtClean="0"/>
                        <a:t>journals, publishers, and conference</a:t>
                      </a:r>
                      <a:r>
                        <a:rPr lang="en-US" sz="1700" dirty="0" smtClean="0"/>
                        <a:t>; number and level of journal articles indexed in the Web of Science or Scopus; number of articles intended for publication in journals within the next two years that have been indexed in the Web of Science or Scopus</a:t>
                      </a:r>
                      <a:endParaRPr lang="ru-RU" sz="1700" dirty="0"/>
                    </a:p>
                  </a:txBody>
                  <a:tcPr/>
                </a:tc>
              </a:tr>
              <a:tr h="1733502">
                <a:tc>
                  <a:txBody>
                    <a:bodyPr/>
                    <a:lstStyle/>
                    <a:p>
                      <a:r>
                        <a:rPr lang="ru-RU" sz="1800" kern="1200" dirty="0" smtClean="0">
                          <a:solidFill>
                            <a:schemeClr val="dk1"/>
                          </a:solidFill>
                          <a:latin typeface="+mn-lt"/>
                          <a:ea typeface="+mn-ea"/>
                          <a:cs typeface="+mn-cs"/>
                        </a:rPr>
                        <a:t>3.</a:t>
                      </a:r>
                      <a:r>
                        <a:rPr lang="en-US" sz="1800" kern="1200" dirty="0" smtClean="0">
                          <a:solidFill>
                            <a:schemeClr val="dk1"/>
                          </a:solidFill>
                          <a:latin typeface="+mn-lt"/>
                          <a:ea typeface="+mn-ea"/>
                          <a:cs typeface="+mn-cs"/>
                        </a:rPr>
                        <a:t>2</a:t>
                      </a:r>
                      <a:endParaRPr lang="ru-RU" dirty="0"/>
                    </a:p>
                  </a:txBody>
                  <a:tcPr/>
                </a:tc>
                <a:tc>
                  <a:txBody>
                    <a:bodyPr/>
                    <a:lstStyle/>
                    <a:p>
                      <a:r>
                        <a:rPr lang="en-CA" sz="1700" kern="1200" dirty="0" smtClean="0">
                          <a:solidFill>
                            <a:schemeClr val="dk1"/>
                          </a:solidFill>
                          <a:latin typeface="+mn-lt"/>
                          <a:ea typeface="+mn-ea"/>
                          <a:cs typeface="+mn-cs"/>
                        </a:rPr>
                        <a:t>Research infrastructure available to the research project staff members</a:t>
                      </a:r>
                      <a:endParaRPr lang="ru-RU" sz="1700" dirty="0"/>
                    </a:p>
                  </a:txBody>
                  <a:tcPr/>
                </a:tc>
                <a:tc>
                  <a:txBody>
                    <a:bodyPr/>
                    <a:lstStyle/>
                    <a:p>
                      <a:r>
                        <a:rPr lang="en-US" sz="1700" kern="1200" dirty="0" smtClean="0">
                          <a:solidFill>
                            <a:schemeClr val="dk1"/>
                          </a:solidFill>
                          <a:latin typeface="+mn-lt"/>
                          <a:ea typeface="+mn-ea"/>
                          <a:cs typeface="+mn-cs"/>
                        </a:rPr>
                        <a:t>Subject to assessment: </a:t>
                      </a:r>
                      <a:r>
                        <a:rPr lang="en-CA" sz="1700" kern="1200" dirty="0" smtClean="0">
                          <a:solidFill>
                            <a:schemeClr val="dk1"/>
                          </a:solidFill>
                          <a:latin typeface="+mn-lt"/>
                          <a:ea typeface="+mn-ea"/>
                          <a:cs typeface="+mn-cs"/>
                        </a:rPr>
                        <a:t>how modern and sophisticated the host organization</a:t>
                      </a:r>
                      <a:r>
                        <a:rPr lang="en-US" sz="1700" kern="1200" dirty="0" smtClean="0">
                          <a:solidFill>
                            <a:schemeClr val="dk1"/>
                          </a:solidFill>
                          <a:latin typeface="+mn-lt"/>
                          <a:ea typeface="+mn-ea"/>
                          <a:cs typeface="+mn-cs"/>
                        </a:rPr>
                        <a:t>’</a:t>
                      </a:r>
                      <a:r>
                        <a:rPr lang="en-CA" sz="1700" kern="1200" dirty="0" smtClean="0">
                          <a:solidFill>
                            <a:schemeClr val="dk1"/>
                          </a:solidFill>
                          <a:latin typeface="+mn-lt"/>
                          <a:ea typeface="+mn-ea"/>
                          <a:cs typeface="+mn-cs"/>
                        </a:rPr>
                        <a:t>s research infrastructure available to the project staff members is</a:t>
                      </a:r>
                      <a:r>
                        <a:rPr lang="en-US" sz="1700" kern="1200" dirty="0" smtClean="0">
                          <a:solidFill>
                            <a:schemeClr val="dk1"/>
                          </a:solidFill>
                          <a:latin typeface="+mn-lt"/>
                          <a:ea typeface="+mn-ea"/>
                          <a:cs typeface="+mn-cs"/>
                        </a:rPr>
                        <a:t>; the infrastructure’s ability to facilitate world-class research activities; the host organization’s capacity to upgrade the infrastructure required for the research project in question</a:t>
                      </a:r>
                      <a:endParaRPr lang="ru-RU" sz="1700" dirty="0"/>
                    </a:p>
                  </a:txBody>
                  <a:tcPr/>
                </a:tc>
              </a:tr>
            </a:tbl>
          </a:graphicData>
        </a:graphic>
      </p:graphicFrame>
      <p:pic>
        <p:nvPicPr>
          <p:cNvPr id="5"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1011222"/>
          </a:xfrm>
        </p:spPr>
        <p:txBody>
          <a:bodyPr/>
          <a:lstStyle/>
          <a:p>
            <a:r>
              <a:rPr lang="en-US" dirty="0" smtClean="0"/>
              <a:t>Evaluation criteria</a:t>
            </a:r>
            <a:endParaRPr lang="ru-RU" dirty="0"/>
          </a:p>
        </p:txBody>
      </p:sp>
      <p:graphicFrame>
        <p:nvGraphicFramePr>
          <p:cNvPr id="4" name="Содержимое 3"/>
          <p:cNvGraphicFramePr>
            <a:graphicFrameLocks noGrp="1"/>
          </p:cNvGraphicFramePr>
          <p:nvPr>
            <p:ph idx="1"/>
          </p:nvPr>
        </p:nvGraphicFramePr>
        <p:xfrm>
          <a:off x="500034" y="1357298"/>
          <a:ext cx="8229600" cy="5034280"/>
        </p:xfrm>
        <a:graphic>
          <a:graphicData uri="http://schemas.openxmlformats.org/drawingml/2006/table">
            <a:tbl>
              <a:tblPr firstRow="1" bandRow="1">
                <a:tableStyleId>{5C22544A-7EE6-4342-B048-85BDC9FD1C3A}</a:tableStyleId>
              </a:tblPr>
              <a:tblGrid>
                <a:gridCol w="542900"/>
                <a:gridCol w="2214578"/>
                <a:gridCol w="5472122"/>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No</a:t>
                      </a:r>
                      <a:r>
                        <a:rPr lang="ru-RU" sz="1800" b="1" kern="1200" dirty="0" smtClean="0">
                          <a:solidFill>
                            <a:schemeClr val="lt1"/>
                          </a:solidFill>
                          <a:latin typeface="+mn-lt"/>
                          <a:ea typeface="+mn-ea"/>
                          <a:cs typeface="+mn-cs"/>
                        </a:rPr>
                        <a:t>.</a:t>
                      </a:r>
                      <a:endParaRPr lang="ru-R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Assessment criterion </a:t>
                      </a:r>
                      <a:endParaRPr lang="ru-R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b="1" kern="1200" dirty="0" smtClean="0">
                          <a:solidFill>
                            <a:schemeClr val="lt1"/>
                          </a:solidFill>
                          <a:latin typeface="+mn-lt"/>
                          <a:ea typeface="+mn-ea"/>
                          <a:cs typeface="+mn-cs"/>
                        </a:rPr>
                        <a:t>Substance (requirements) of assessment criterion</a:t>
                      </a:r>
                      <a:endParaRPr lang="ru-RU" dirty="0" smtClean="0"/>
                    </a:p>
                  </a:txBody>
                  <a:tcPr/>
                </a:tc>
              </a:tr>
              <a:tr h="370840">
                <a:tc>
                  <a:txBody>
                    <a:bodyPr/>
                    <a:lstStyle/>
                    <a:p>
                      <a:r>
                        <a:rPr lang="en-US" sz="1600" kern="1200" dirty="0" smtClean="0">
                          <a:solidFill>
                            <a:schemeClr val="dk1"/>
                          </a:solidFill>
                          <a:latin typeface="+mn-lt"/>
                          <a:ea typeface="+mn-ea"/>
                          <a:cs typeface="+mn-cs"/>
                        </a:rPr>
                        <a:t>3</a:t>
                      </a:r>
                      <a:r>
                        <a:rPr lang="ru-RU" sz="1600" kern="1200" dirty="0" smtClean="0">
                          <a:solidFill>
                            <a:schemeClr val="dk1"/>
                          </a:solidFill>
                          <a:latin typeface="+mn-lt"/>
                          <a:ea typeface="+mn-ea"/>
                          <a:cs typeface="+mn-cs"/>
                        </a:rPr>
                        <a:t>.3</a:t>
                      </a:r>
                      <a:endParaRPr lang="ru-RU" sz="1600" dirty="0"/>
                    </a:p>
                  </a:txBody>
                  <a:tcPr/>
                </a:tc>
                <a:tc>
                  <a:txBody>
                    <a:bodyPr/>
                    <a:lstStyle/>
                    <a:p>
                      <a:r>
                        <a:rPr lang="en-CA" sz="1600" kern="1200" dirty="0" smtClean="0">
                          <a:solidFill>
                            <a:schemeClr val="dk1"/>
                          </a:solidFill>
                          <a:latin typeface="+mn-lt"/>
                          <a:ea typeface="+mn-ea"/>
                          <a:cs typeface="+mn-cs"/>
                        </a:rPr>
                        <a:t>Practicability of the host organization</a:t>
                      </a:r>
                      <a:r>
                        <a:rPr lang="en-US" sz="1600" kern="1200" dirty="0" smtClean="0">
                          <a:solidFill>
                            <a:schemeClr val="dk1"/>
                          </a:solidFill>
                          <a:latin typeface="+mn-lt"/>
                          <a:ea typeface="+mn-ea"/>
                          <a:cs typeface="+mn-cs"/>
                        </a:rPr>
                        <a:t>’</a:t>
                      </a:r>
                      <a:r>
                        <a:rPr lang="en-CA" sz="1600" kern="1200" dirty="0" smtClean="0">
                          <a:solidFill>
                            <a:schemeClr val="dk1"/>
                          </a:solidFill>
                          <a:latin typeface="+mn-lt"/>
                          <a:ea typeface="+mn-ea"/>
                          <a:cs typeface="+mn-cs"/>
                        </a:rPr>
                        <a:t>s commitments to create a laboratory</a:t>
                      </a:r>
                      <a:endParaRPr lang="ru-RU" sz="1600" dirty="0"/>
                    </a:p>
                  </a:txBody>
                  <a:tcPr/>
                </a:tc>
                <a:tc>
                  <a:txBody>
                    <a:bodyPr/>
                    <a:lstStyle/>
                    <a:p>
                      <a:r>
                        <a:rPr lang="en-US" sz="1600" kern="1200" dirty="0" smtClean="0">
                          <a:solidFill>
                            <a:schemeClr val="dk1"/>
                          </a:solidFill>
                          <a:latin typeface="+mn-lt"/>
                          <a:ea typeface="+mn-ea"/>
                          <a:cs typeface="+mn-cs"/>
                        </a:rPr>
                        <a:t>Subject to assessment: </a:t>
                      </a:r>
                      <a:r>
                        <a:rPr lang="en-CA" sz="1600" kern="1200" dirty="0" smtClean="0">
                          <a:solidFill>
                            <a:schemeClr val="dk1"/>
                          </a:solidFill>
                          <a:latin typeface="+mn-lt"/>
                          <a:ea typeface="+mn-ea"/>
                          <a:cs typeface="+mn-cs"/>
                        </a:rPr>
                        <a:t>host organization</a:t>
                      </a:r>
                      <a:r>
                        <a:rPr lang="en-US" sz="1600" kern="1200" dirty="0" smtClean="0">
                          <a:solidFill>
                            <a:schemeClr val="dk1"/>
                          </a:solidFill>
                          <a:latin typeface="+mn-lt"/>
                          <a:ea typeface="+mn-ea"/>
                          <a:cs typeface="+mn-cs"/>
                        </a:rPr>
                        <a:t>’</a:t>
                      </a:r>
                      <a:r>
                        <a:rPr lang="en-CA" sz="1600" kern="1200" dirty="0" smtClean="0">
                          <a:solidFill>
                            <a:schemeClr val="dk1"/>
                          </a:solidFill>
                          <a:latin typeface="+mn-lt"/>
                          <a:ea typeface="+mn-ea"/>
                          <a:cs typeface="+mn-cs"/>
                        </a:rPr>
                        <a:t>s commitment to create a laboratory </a:t>
                      </a:r>
                      <a:r>
                        <a:rPr lang="en-US" sz="1600" kern="1200" dirty="0" smtClean="0">
                          <a:solidFill>
                            <a:schemeClr val="dk1"/>
                          </a:solidFill>
                          <a:latin typeface="+mn-lt"/>
                          <a:ea typeface="+mn-ea"/>
                          <a:cs typeface="+mn-cs"/>
                        </a:rPr>
                        <a:t>(</a:t>
                      </a:r>
                      <a:r>
                        <a:rPr lang="en-CA" sz="1600" kern="1200" dirty="0" smtClean="0">
                          <a:solidFill>
                            <a:schemeClr val="dk1"/>
                          </a:solidFill>
                          <a:latin typeface="+mn-lt"/>
                          <a:ea typeface="+mn-ea"/>
                          <a:cs typeface="+mn-cs"/>
                        </a:rPr>
                        <a:t>including its commitment to outfit the laboratory with requisite life</a:t>
                      </a:r>
                      <a:r>
                        <a:rPr lang="en-US" sz="1600" kern="1200" dirty="0" smtClean="0">
                          <a:solidFill>
                            <a:schemeClr val="dk1"/>
                          </a:solidFill>
                          <a:latin typeface="+mn-lt"/>
                          <a:ea typeface="+mn-ea"/>
                          <a:cs typeface="+mn-cs"/>
                        </a:rPr>
                        <a:t>-</a:t>
                      </a:r>
                      <a:r>
                        <a:rPr lang="en-CA" sz="1600" kern="1200" dirty="0" smtClean="0">
                          <a:solidFill>
                            <a:schemeClr val="dk1"/>
                          </a:solidFill>
                          <a:latin typeface="+mn-lt"/>
                          <a:ea typeface="+mn-ea"/>
                          <a:cs typeface="+mn-cs"/>
                        </a:rPr>
                        <a:t>support and research equipment, to enlist young scientists, to create conditions facilitating their publication activities</a:t>
                      </a:r>
                      <a:r>
                        <a:rPr lang="en-US" sz="1600" kern="1200" dirty="0" smtClean="0">
                          <a:solidFill>
                            <a:schemeClr val="dk1"/>
                          </a:solidFill>
                          <a:latin typeface="+mn-lt"/>
                          <a:ea typeface="+mn-ea"/>
                          <a:cs typeface="+mn-cs"/>
                        </a:rPr>
                        <a:t>, to create conditions ensuring the laboratory’s ongoing operation upon completion of the project, etc.)</a:t>
                      </a:r>
                      <a:endParaRPr lang="ru-RU" sz="1600" dirty="0"/>
                    </a:p>
                  </a:txBody>
                  <a:tcPr/>
                </a:tc>
              </a:tr>
              <a:tr h="370840">
                <a:tc>
                  <a:txBody>
                    <a:bodyPr/>
                    <a:lstStyle/>
                    <a:p>
                      <a:r>
                        <a:rPr lang="ru-RU" sz="1600" kern="1200" dirty="0" smtClean="0">
                          <a:solidFill>
                            <a:schemeClr val="dk1"/>
                          </a:solidFill>
                          <a:latin typeface="+mn-lt"/>
                          <a:ea typeface="+mn-ea"/>
                          <a:cs typeface="+mn-cs"/>
                        </a:rPr>
                        <a:t>3.</a:t>
                      </a:r>
                      <a:r>
                        <a:rPr lang="en-US" sz="1600" kern="1200" dirty="0" smtClean="0">
                          <a:solidFill>
                            <a:schemeClr val="dk1"/>
                          </a:solidFill>
                          <a:latin typeface="+mn-lt"/>
                          <a:ea typeface="+mn-ea"/>
                          <a:cs typeface="+mn-cs"/>
                        </a:rPr>
                        <a:t>4</a:t>
                      </a:r>
                      <a:endParaRPr lang="ru-RU" sz="1600" dirty="0"/>
                    </a:p>
                  </a:txBody>
                  <a:tcPr/>
                </a:tc>
                <a:tc>
                  <a:txBody>
                    <a:bodyPr/>
                    <a:lstStyle/>
                    <a:p>
                      <a:r>
                        <a:rPr lang="en-CA" sz="1600" kern="1200" dirty="0" smtClean="0">
                          <a:solidFill>
                            <a:schemeClr val="dk1"/>
                          </a:solidFill>
                          <a:latin typeface="+mn-lt"/>
                          <a:ea typeface="+mn-ea"/>
                          <a:cs typeface="+mn-cs"/>
                        </a:rPr>
                        <a:t>Human resources available to the host organization</a:t>
                      </a:r>
                      <a:endParaRPr lang="ru-RU" sz="1600" dirty="0"/>
                    </a:p>
                  </a:txBody>
                  <a:tcPr/>
                </a:tc>
                <a:tc>
                  <a:txBody>
                    <a:bodyPr/>
                    <a:lstStyle/>
                    <a:p>
                      <a:r>
                        <a:rPr lang="en-US" sz="1600" kern="1200" dirty="0" smtClean="0">
                          <a:solidFill>
                            <a:schemeClr val="dk1"/>
                          </a:solidFill>
                          <a:latin typeface="+mn-lt"/>
                          <a:ea typeface="+mn-ea"/>
                          <a:cs typeface="+mn-cs"/>
                        </a:rPr>
                        <a:t>Subject to assessment: </a:t>
                      </a:r>
                      <a:r>
                        <a:rPr lang="en-CA" sz="1600" kern="1200" dirty="0" smtClean="0">
                          <a:solidFill>
                            <a:schemeClr val="dk1"/>
                          </a:solidFill>
                          <a:latin typeface="+mn-lt"/>
                          <a:ea typeface="+mn-ea"/>
                          <a:cs typeface="+mn-cs"/>
                        </a:rPr>
                        <a:t>composition of the host organization’s workforce, including availability of young scientists, graduate and undergraduate students</a:t>
                      </a:r>
                      <a:r>
                        <a:rPr lang="en-US" sz="1600" kern="1200" dirty="0" smtClean="0">
                          <a:solidFill>
                            <a:schemeClr val="dk1"/>
                          </a:solidFill>
                          <a:latin typeface="+mn-lt"/>
                          <a:ea typeface="+mn-ea"/>
                          <a:cs typeface="+mn-cs"/>
                        </a:rPr>
                        <a:t>; ability of the organization’s human resources to tackle complex scientific and organizational tasks, perform scientific research, and obtain world-class research results</a:t>
                      </a:r>
                      <a:endParaRPr lang="ru-RU" sz="1600" dirty="0"/>
                    </a:p>
                  </a:txBody>
                  <a:tcPr/>
                </a:tc>
              </a:tr>
              <a:tr h="370840">
                <a:tc>
                  <a:txBody>
                    <a:bodyPr/>
                    <a:lstStyle/>
                    <a:p>
                      <a:r>
                        <a:rPr lang="ru-RU" sz="1600" kern="1200" dirty="0" smtClean="0">
                          <a:solidFill>
                            <a:schemeClr val="dk1"/>
                          </a:solidFill>
                          <a:latin typeface="+mn-lt"/>
                          <a:ea typeface="+mn-ea"/>
                          <a:cs typeface="+mn-cs"/>
                        </a:rPr>
                        <a:t>3.</a:t>
                      </a:r>
                      <a:r>
                        <a:rPr lang="en-US" sz="1600" kern="1200" dirty="0" smtClean="0">
                          <a:solidFill>
                            <a:schemeClr val="dk1"/>
                          </a:solidFill>
                          <a:latin typeface="+mn-lt"/>
                          <a:ea typeface="+mn-ea"/>
                          <a:cs typeface="+mn-cs"/>
                        </a:rPr>
                        <a:t>5</a:t>
                      </a:r>
                      <a:endParaRPr lang="ru-RU" sz="1600" dirty="0"/>
                    </a:p>
                  </a:txBody>
                  <a:tcPr/>
                </a:tc>
                <a:tc>
                  <a:txBody>
                    <a:bodyPr/>
                    <a:lstStyle/>
                    <a:p>
                      <a:r>
                        <a:rPr lang="en-CA" sz="1600" kern="1200" dirty="0" smtClean="0">
                          <a:solidFill>
                            <a:schemeClr val="dk1"/>
                          </a:solidFill>
                          <a:latin typeface="+mn-lt"/>
                          <a:ea typeface="+mn-ea"/>
                          <a:cs typeface="+mn-cs"/>
                        </a:rPr>
                        <a:t>Laboratory’s role in the host organization’s innovative development</a:t>
                      </a:r>
                      <a:endParaRPr lang="ru-RU" sz="1600" dirty="0"/>
                    </a:p>
                  </a:txBody>
                  <a:tcPr/>
                </a:tc>
                <a:tc>
                  <a:txBody>
                    <a:bodyPr/>
                    <a:lstStyle/>
                    <a:p>
                      <a:r>
                        <a:rPr lang="en-US" sz="1600" kern="1200" dirty="0" smtClean="0">
                          <a:solidFill>
                            <a:schemeClr val="dk1"/>
                          </a:solidFill>
                          <a:latin typeface="+mn-lt"/>
                          <a:ea typeface="+mn-ea"/>
                          <a:cs typeface="+mn-cs"/>
                        </a:rPr>
                        <a:t>Subject to assessment: </a:t>
                      </a:r>
                      <a:r>
                        <a:rPr lang="en-CA" sz="1600" kern="1200" dirty="0" smtClean="0">
                          <a:solidFill>
                            <a:schemeClr val="dk1"/>
                          </a:solidFill>
                          <a:latin typeface="+mn-lt"/>
                          <a:ea typeface="+mn-ea"/>
                          <a:cs typeface="+mn-cs"/>
                        </a:rPr>
                        <a:t>the laboratory’s ability to significantly improve the efficiency of the host organization’s research and teaching activities</a:t>
                      </a:r>
                      <a:r>
                        <a:rPr lang="en-US" sz="1600" kern="1200" dirty="0" smtClean="0">
                          <a:solidFill>
                            <a:schemeClr val="dk1"/>
                          </a:solidFill>
                          <a:latin typeface="+mn-lt"/>
                          <a:ea typeface="+mn-ea"/>
                          <a:cs typeface="+mn-cs"/>
                        </a:rPr>
                        <a:t>;  the socio-economic effects of the laboratory’s operations; the laboratory’s contribution to the development of the host organization’s infrastructure</a:t>
                      </a:r>
                      <a:endParaRPr lang="ru-RU" sz="1600" dirty="0"/>
                    </a:p>
                  </a:txBody>
                  <a:tcPr/>
                </a:tc>
              </a:tr>
            </a:tbl>
          </a:graphicData>
        </a:graphic>
      </p:graphicFrame>
      <p:pic>
        <p:nvPicPr>
          <p:cNvPr id="5"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International expertise</a:t>
            </a:r>
            <a:endParaRPr lang="ru-RU" dirty="0"/>
          </a:p>
        </p:txBody>
      </p:sp>
      <p:sp>
        <p:nvSpPr>
          <p:cNvPr id="3" name="Содержимое 2"/>
          <p:cNvSpPr>
            <a:spLocks noGrp="1"/>
          </p:cNvSpPr>
          <p:nvPr>
            <p:ph idx="1"/>
          </p:nvPr>
        </p:nvSpPr>
        <p:spPr/>
        <p:txBody>
          <a:bodyPr>
            <a:normAutofit fontScale="77500" lnSpcReduction="20000"/>
          </a:bodyPr>
          <a:lstStyle/>
          <a:p>
            <a:r>
              <a:rPr lang="en-US" dirty="0" smtClean="0"/>
              <a:t>The international expertise is conducted by the contractor of the “</a:t>
            </a:r>
            <a:r>
              <a:rPr lang="en-US" dirty="0" err="1" smtClean="0"/>
              <a:t>Inconsult</a:t>
            </a:r>
            <a:r>
              <a:rPr lang="en-US" dirty="0" smtClean="0"/>
              <a:t> K”, the New Eurasia Foundation</a:t>
            </a:r>
          </a:p>
          <a:p>
            <a:r>
              <a:rPr lang="en-US" dirty="0" smtClean="0"/>
              <a:t>Within all Open grant competitions since the year 2010 there were attracted 880 international experts to the evaluation of scientific application and prepared 2 879 evaluation reports.</a:t>
            </a:r>
          </a:p>
          <a:p>
            <a:r>
              <a:rPr lang="en-US" dirty="0" smtClean="0"/>
              <a:t>The involved international experts represented 42 countries of the world: Australia, Austria, Belgium, Brazil, Great Britain, Hungary, Germany, Denmark, Finland, </a:t>
            </a:r>
            <a:r>
              <a:rPr lang="en-US" dirty="0" err="1" smtClean="0"/>
              <a:t>theNetherlands</a:t>
            </a:r>
            <a:r>
              <a:rPr lang="en-US" dirty="0" smtClean="0"/>
              <a:t>, Israel, Ireland, Spain, Italy, Canada, China, the USA, France, Finland, the Czech Republic, Switzerland, Sweden, Japan, Portugal, Singapore etc.</a:t>
            </a:r>
            <a:endParaRPr lang="ru-RU" dirty="0"/>
          </a:p>
        </p:txBody>
      </p:sp>
      <p:pic>
        <p:nvPicPr>
          <p:cNvPr id="4" name="Picture 2" descr="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054" y="116632"/>
            <a:ext cx="1574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231</TotalTime>
  <Words>1332</Words>
  <Application>Microsoft Office PowerPoint</Application>
  <PresentationFormat>Экран (4:3)</PresentationFormat>
  <Paragraphs>139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Organization of international expertise</vt:lpstr>
      <vt:lpstr>          Evaluation of grant applications</vt:lpstr>
      <vt:lpstr>Eligible scientific disciplines  and research areas</vt:lpstr>
      <vt:lpstr>Evaluation criteria</vt:lpstr>
      <vt:lpstr>Evaluation criteria</vt:lpstr>
      <vt:lpstr>Evaluation criteria</vt:lpstr>
      <vt:lpstr>Evaluation criteria</vt:lpstr>
      <vt:lpstr>Evaluation criteria</vt:lpstr>
      <vt:lpstr>International expertise</vt:lpstr>
      <vt:lpstr>Number of international          experts involved in the evaluation</vt:lpstr>
      <vt:lpstr>Special requirements to  international experts</vt:lpstr>
      <vt:lpstr>Expert’s task</vt:lpstr>
      <vt:lpstr>Expert’s task</vt:lpstr>
      <vt:lpstr>           Supervisors’ duties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Юлия Копенкина</dc:creator>
  <cp:lastModifiedBy>Юлия Копенкина</cp:lastModifiedBy>
  <cp:revision>49</cp:revision>
  <dcterms:created xsi:type="dcterms:W3CDTF">2013-09-11T07:39:02Z</dcterms:created>
  <dcterms:modified xsi:type="dcterms:W3CDTF">2013-09-11T13:00:43Z</dcterms:modified>
</cp:coreProperties>
</file>