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4" r:id="rId3"/>
    <p:sldId id="364" r:id="rId4"/>
    <p:sldId id="390" r:id="rId5"/>
    <p:sldId id="303" r:id="rId6"/>
    <p:sldId id="294" r:id="rId7"/>
    <p:sldId id="273" r:id="rId8"/>
    <p:sldId id="388" r:id="rId9"/>
    <p:sldId id="370" r:id="rId10"/>
    <p:sldId id="391" r:id="rId11"/>
    <p:sldId id="392" r:id="rId12"/>
    <p:sldId id="381" r:id="rId13"/>
    <p:sldId id="383" r:id="rId14"/>
    <p:sldId id="382" r:id="rId15"/>
    <p:sldId id="373" r:id="rId16"/>
    <p:sldId id="34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E13"/>
    <a:srgbClr val="FC2B08"/>
    <a:srgbClr val="13AD1E"/>
    <a:srgbClr val="C61002"/>
    <a:srgbClr val="FCF600"/>
    <a:srgbClr val="FFFF00"/>
    <a:srgbClr val="D72103"/>
    <a:srgbClr val="DC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2" autoAdjust="0"/>
    <p:restoredTop sz="94679" autoAdjust="0"/>
  </p:normalViewPr>
  <p:slideViewPr>
    <p:cSldViewPr>
      <p:cViewPr varScale="1">
        <p:scale>
          <a:sx n="112" d="100"/>
          <a:sy n="112" d="100"/>
        </p:scale>
        <p:origin x="-1242" y="-90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FA051C4-FFE8-4E83-944B-BEE266F4A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4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6FD79-D982-4891-ABD0-97544A36948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9DBD-6228-4049-A12A-A9A5F40F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DDBB-3AF2-4DD1-BC4F-4ED90900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90BF-4FB7-43FE-A1F8-596D1451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6906-90CF-4891-B2CF-A30F83C3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AB93-C557-416F-BA36-8ADC142B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BA8B-F440-4630-9144-A683F2A7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F68F-B49E-424F-9F24-1DAEC75CC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E997-C1D4-45BA-9BFC-97861E8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6FA9-D3CD-4A0A-B050-7E6BEB2D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287F-A42F-4B8E-B291-00487C286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F9AD-9480-4803-8422-4E9AEBAEF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5A72-D639-4CBA-9D93-1F3C63C3C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84D60CE5-BAF2-42A7-85DC-1995094A1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43608" y="1497195"/>
            <a:ext cx="712879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VIRTUAL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BRAINSTORMING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pPr>
              <a:spcBef>
                <a:spcPts val="0"/>
              </a:spcBef>
            </a:pPr>
            <a:r>
              <a:rPr lang="en-US" sz="2000" b="1" i="1" dirty="0" smtClean="0"/>
              <a:t>Prof</a:t>
            </a:r>
            <a:r>
              <a:rPr lang="en-US" sz="2000" b="1" i="1" dirty="0"/>
              <a:t>. </a:t>
            </a:r>
            <a:r>
              <a:rPr lang="en-US" sz="2000" b="1" i="1" dirty="0" err="1"/>
              <a:t>Klimenko</a:t>
            </a:r>
            <a:r>
              <a:rPr lang="en-US" sz="2000" b="1" i="1" dirty="0"/>
              <a:t> S.V.*, Prof. Raikov A.N.**</a:t>
            </a:r>
            <a:endParaRPr lang="ru-RU" sz="2000" b="1" i="1" dirty="0"/>
          </a:p>
          <a:p>
            <a:pPr>
              <a:spcBef>
                <a:spcPts val="1200"/>
              </a:spcBef>
            </a:pPr>
            <a:r>
              <a:rPr lang="en-US" sz="2000" b="1" i="1" dirty="0"/>
              <a:t>* The Institute of Computing for Physics and Technology</a:t>
            </a:r>
            <a:r>
              <a:rPr lang="en-US" sz="2000" b="1" i="1" dirty="0" smtClean="0"/>
              <a:t>, </a:t>
            </a:r>
            <a:r>
              <a:rPr lang="en-US" sz="2000" b="1" i="1" dirty="0" err="1"/>
              <a:t>Protvino</a:t>
            </a:r>
            <a:r>
              <a:rPr lang="en-US" sz="2000" b="1" i="1" dirty="0"/>
              <a:t>, </a:t>
            </a:r>
            <a:r>
              <a:rPr lang="en-US" sz="2000" b="1" i="1" dirty="0" smtClean="0"/>
              <a:t>Russia, Stanislav.Klimenko@gmail.com</a:t>
            </a:r>
            <a:endParaRPr lang="ru-RU" sz="2000" b="1" i="1" dirty="0"/>
          </a:p>
          <a:p>
            <a:pPr>
              <a:spcBef>
                <a:spcPts val="0"/>
              </a:spcBef>
            </a:pPr>
            <a:r>
              <a:rPr lang="en-US" sz="2000" b="1" i="1" dirty="0"/>
              <a:t>** Institute of Control Sciences RAS, </a:t>
            </a:r>
            <a:r>
              <a:rPr lang="en-US" sz="2000" b="1" i="1" dirty="0" smtClean="0"/>
              <a:t>Russia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/>
              <a:t>Moscow, Russia, </a:t>
            </a:r>
            <a:r>
              <a:rPr lang="en-US" sz="2000" b="1" i="1" dirty="0" smtClean="0"/>
              <a:t>Alexander.N.Raikov@gmail.com</a:t>
            </a:r>
          </a:p>
          <a:p>
            <a:pPr algn="ctr">
              <a:spcBef>
                <a:spcPts val="0"/>
              </a:spcBef>
            </a:pPr>
            <a:endParaRPr lang="en-US" sz="2000" b="1" i="1" dirty="0" smtClean="0"/>
          </a:p>
          <a:p>
            <a:pPr algn="ctr">
              <a:spcBef>
                <a:spcPts val="0"/>
              </a:spcBef>
            </a:pPr>
            <a:endParaRPr lang="en-US" sz="2000" b="1" i="1" dirty="0"/>
          </a:p>
          <a:p>
            <a:pPr algn="ctr">
              <a:spcBef>
                <a:spcPts val="0"/>
              </a:spcBef>
            </a:pPr>
            <a:r>
              <a:rPr lang="en-US" sz="2000" b="1" i="1" dirty="0" smtClean="0"/>
              <a:t>2013</a:t>
            </a:r>
            <a:endParaRPr lang="ru-RU" sz="20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552" y="260648"/>
            <a:ext cx="70801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Recommendations  for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Moderator  </a:t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Brainstorming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11188" y="3213100"/>
            <a:ext cx="7632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defRPr/>
            </a:pP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ru-RU" sz="3200" b="1">
                <a:solidFill>
                  <a:srgbClr val="006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1700213"/>
            <a:ext cx="8064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Separate goals, resources and actions;</a:t>
            </a:r>
          </a:p>
          <a:p>
            <a:pPr>
              <a:buFontTx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Goals should be categorized as hierarchy goals tree with levels: main, internal and external;</a:t>
            </a:r>
          </a:p>
          <a:p>
            <a:pPr>
              <a:buFontTx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Variety of means should be separated into finite number of parts;</a:t>
            </a:r>
          </a:p>
          <a:p>
            <a:pPr>
              <a:buFontTx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Control all aspects of problems’ solution, bindings between goals and resources;</a:t>
            </a:r>
          </a:p>
          <a:p>
            <a:pPr>
              <a:buFontTx/>
              <a:buChar char="•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Never underestimate small factors, etc.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 rot="-5825025">
            <a:off x="7477919" y="378619"/>
            <a:ext cx="1346200" cy="1109662"/>
            <a:chOff x="244" y="2391"/>
            <a:chExt cx="1273" cy="769"/>
          </a:xfrm>
        </p:grpSpPr>
        <p:pic>
          <p:nvPicPr>
            <p:cNvPr id="18440" name="Picture 7" descr="in0035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379930">
              <a:off x="244" y="2812"/>
              <a:ext cx="35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1" name="Group 8"/>
            <p:cNvGrpSpPr>
              <a:grpSpLocks/>
            </p:cNvGrpSpPr>
            <p:nvPr/>
          </p:nvGrpSpPr>
          <p:grpSpPr bwMode="auto">
            <a:xfrm rot="10439126">
              <a:off x="593" y="2624"/>
              <a:ext cx="708" cy="268"/>
              <a:chOff x="3259" y="4037"/>
              <a:chExt cx="1916" cy="1306"/>
            </a:xfrm>
          </p:grpSpPr>
          <p:sp>
            <p:nvSpPr>
              <p:cNvPr id="18448" name="Freeform 9"/>
              <p:cNvSpPr>
                <a:spLocks/>
              </p:cNvSpPr>
              <p:nvPr/>
            </p:nvSpPr>
            <p:spPr bwMode="auto">
              <a:xfrm>
                <a:off x="3259" y="4037"/>
                <a:ext cx="1916" cy="1306"/>
              </a:xfrm>
              <a:custGeom>
                <a:avLst/>
                <a:gdLst>
                  <a:gd name="T0" fmla="*/ 1582 w 1916"/>
                  <a:gd name="T1" fmla="*/ 327 h 1306"/>
                  <a:gd name="T2" fmla="*/ 1674 w 1916"/>
                  <a:gd name="T3" fmla="*/ 0 h 1306"/>
                  <a:gd name="T4" fmla="*/ 1091 w 1916"/>
                  <a:gd name="T5" fmla="*/ 385 h 1306"/>
                  <a:gd name="T6" fmla="*/ 1053 w 1916"/>
                  <a:gd name="T7" fmla="*/ 533 h 1306"/>
                  <a:gd name="T8" fmla="*/ 398 w 1916"/>
                  <a:gd name="T9" fmla="*/ 940 h 1306"/>
                  <a:gd name="T10" fmla="*/ 313 w 1916"/>
                  <a:gd name="T11" fmla="*/ 731 h 1306"/>
                  <a:gd name="T12" fmla="*/ 0 w 1916"/>
                  <a:gd name="T13" fmla="*/ 1306 h 1306"/>
                  <a:gd name="T14" fmla="*/ 657 w 1916"/>
                  <a:gd name="T15" fmla="*/ 1282 h 1306"/>
                  <a:gd name="T16" fmla="*/ 507 w 1916"/>
                  <a:gd name="T17" fmla="*/ 1115 h 1306"/>
                  <a:gd name="T18" fmla="*/ 1164 w 1916"/>
                  <a:gd name="T19" fmla="*/ 709 h 1306"/>
                  <a:gd name="T20" fmla="*/ 1312 w 1916"/>
                  <a:gd name="T21" fmla="*/ 741 h 1306"/>
                  <a:gd name="T22" fmla="*/ 1916 w 1916"/>
                  <a:gd name="T23" fmla="*/ 389 h 1306"/>
                  <a:gd name="T24" fmla="*/ 1582 w 1916"/>
                  <a:gd name="T25" fmla="*/ 327 h 13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16"/>
                  <a:gd name="T40" fmla="*/ 0 h 1306"/>
                  <a:gd name="T41" fmla="*/ 1916 w 1916"/>
                  <a:gd name="T42" fmla="*/ 1306 h 13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16" h="1306">
                    <a:moveTo>
                      <a:pt x="1582" y="327"/>
                    </a:moveTo>
                    <a:lnTo>
                      <a:pt x="1674" y="0"/>
                    </a:lnTo>
                    <a:lnTo>
                      <a:pt x="1091" y="385"/>
                    </a:lnTo>
                    <a:lnTo>
                      <a:pt x="1053" y="533"/>
                    </a:lnTo>
                    <a:lnTo>
                      <a:pt x="398" y="940"/>
                    </a:lnTo>
                    <a:lnTo>
                      <a:pt x="313" y="731"/>
                    </a:lnTo>
                    <a:lnTo>
                      <a:pt x="0" y="1306"/>
                    </a:lnTo>
                    <a:lnTo>
                      <a:pt x="657" y="1282"/>
                    </a:lnTo>
                    <a:lnTo>
                      <a:pt x="507" y="1115"/>
                    </a:lnTo>
                    <a:lnTo>
                      <a:pt x="1164" y="709"/>
                    </a:lnTo>
                    <a:lnTo>
                      <a:pt x="1312" y="741"/>
                    </a:lnTo>
                    <a:lnTo>
                      <a:pt x="1916" y="389"/>
                    </a:lnTo>
                    <a:lnTo>
                      <a:pt x="1582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Freeform 10"/>
              <p:cNvSpPr>
                <a:spLocks/>
              </p:cNvSpPr>
              <p:nvPr/>
            </p:nvSpPr>
            <p:spPr bwMode="auto">
              <a:xfrm>
                <a:off x="3346" y="4155"/>
                <a:ext cx="1686" cy="1135"/>
              </a:xfrm>
              <a:custGeom>
                <a:avLst/>
                <a:gdLst>
                  <a:gd name="T0" fmla="*/ 1686 w 1686"/>
                  <a:gd name="T1" fmla="*/ 295 h 1135"/>
                  <a:gd name="T2" fmla="*/ 1217 w 1686"/>
                  <a:gd name="T3" fmla="*/ 570 h 1135"/>
                  <a:gd name="T4" fmla="*/ 1067 w 1686"/>
                  <a:gd name="T5" fmla="*/ 537 h 1135"/>
                  <a:gd name="T6" fmla="*/ 342 w 1686"/>
                  <a:gd name="T7" fmla="*/ 986 h 1135"/>
                  <a:gd name="T8" fmla="*/ 461 w 1686"/>
                  <a:gd name="T9" fmla="*/ 1118 h 1135"/>
                  <a:gd name="T10" fmla="*/ 0 w 1686"/>
                  <a:gd name="T11" fmla="*/ 1135 h 1135"/>
                  <a:gd name="T12" fmla="*/ 220 w 1686"/>
                  <a:gd name="T13" fmla="*/ 732 h 1135"/>
                  <a:gd name="T14" fmla="*/ 285 w 1686"/>
                  <a:gd name="T15" fmla="*/ 897 h 1135"/>
                  <a:gd name="T16" fmla="*/ 1011 w 1686"/>
                  <a:gd name="T17" fmla="*/ 446 h 1135"/>
                  <a:gd name="T18" fmla="*/ 1048 w 1686"/>
                  <a:gd name="T19" fmla="*/ 298 h 1135"/>
                  <a:gd name="T20" fmla="*/ 1502 w 1686"/>
                  <a:gd name="T21" fmla="*/ 0 h 1135"/>
                  <a:gd name="T22" fmla="*/ 1431 w 1686"/>
                  <a:gd name="T23" fmla="*/ 248 h 1135"/>
                  <a:gd name="T24" fmla="*/ 1686 w 1686"/>
                  <a:gd name="T25" fmla="*/ 295 h 11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6"/>
                  <a:gd name="T40" fmla="*/ 0 h 1135"/>
                  <a:gd name="T41" fmla="*/ 1686 w 1686"/>
                  <a:gd name="T42" fmla="*/ 1135 h 11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6" h="1135">
                    <a:moveTo>
                      <a:pt x="1686" y="295"/>
                    </a:moveTo>
                    <a:lnTo>
                      <a:pt x="1217" y="570"/>
                    </a:lnTo>
                    <a:lnTo>
                      <a:pt x="1067" y="537"/>
                    </a:lnTo>
                    <a:lnTo>
                      <a:pt x="342" y="986"/>
                    </a:lnTo>
                    <a:lnTo>
                      <a:pt x="461" y="1118"/>
                    </a:lnTo>
                    <a:lnTo>
                      <a:pt x="0" y="1135"/>
                    </a:lnTo>
                    <a:lnTo>
                      <a:pt x="220" y="732"/>
                    </a:lnTo>
                    <a:lnTo>
                      <a:pt x="285" y="897"/>
                    </a:lnTo>
                    <a:lnTo>
                      <a:pt x="1011" y="446"/>
                    </a:lnTo>
                    <a:lnTo>
                      <a:pt x="1048" y="298"/>
                    </a:lnTo>
                    <a:lnTo>
                      <a:pt x="1502" y="0"/>
                    </a:lnTo>
                    <a:lnTo>
                      <a:pt x="1431" y="248"/>
                    </a:lnTo>
                    <a:lnTo>
                      <a:pt x="1686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11"/>
            <p:cNvGrpSpPr>
              <a:grpSpLocks/>
            </p:cNvGrpSpPr>
            <p:nvPr/>
          </p:nvGrpSpPr>
          <p:grpSpPr bwMode="auto">
            <a:xfrm rot="-1379930">
              <a:off x="1296" y="2391"/>
              <a:ext cx="221" cy="288"/>
              <a:chOff x="8068" y="11809"/>
              <a:chExt cx="1865" cy="1859"/>
            </a:xfrm>
          </p:grpSpPr>
          <p:sp>
            <p:nvSpPr>
              <p:cNvPr id="18443" name="Freeform 12"/>
              <p:cNvSpPr>
                <a:spLocks/>
              </p:cNvSpPr>
              <p:nvPr/>
            </p:nvSpPr>
            <p:spPr bwMode="auto">
              <a:xfrm>
                <a:off x="8068" y="11809"/>
                <a:ext cx="1865" cy="1859"/>
              </a:xfrm>
              <a:custGeom>
                <a:avLst/>
                <a:gdLst>
                  <a:gd name="T0" fmla="*/ 1029 w 1865"/>
                  <a:gd name="T1" fmla="*/ 1855 h 1859"/>
                  <a:gd name="T2" fmla="*/ 1210 w 1865"/>
                  <a:gd name="T3" fmla="*/ 1817 h 1859"/>
                  <a:gd name="T4" fmla="*/ 1377 w 1865"/>
                  <a:gd name="T5" fmla="*/ 1747 h 1859"/>
                  <a:gd name="T6" fmla="*/ 1525 w 1865"/>
                  <a:gd name="T7" fmla="*/ 1647 h 1859"/>
                  <a:gd name="T8" fmla="*/ 1652 w 1865"/>
                  <a:gd name="T9" fmla="*/ 1520 h 1859"/>
                  <a:gd name="T10" fmla="*/ 1753 w 1865"/>
                  <a:gd name="T11" fmla="*/ 1372 h 1859"/>
                  <a:gd name="T12" fmla="*/ 1824 w 1865"/>
                  <a:gd name="T13" fmla="*/ 1206 h 1859"/>
                  <a:gd name="T14" fmla="*/ 1861 w 1865"/>
                  <a:gd name="T15" fmla="*/ 1023 h 1859"/>
                  <a:gd name="T16" fmla="*/ 1861 w 1865"/>
                  <a:gd name="T17" fmla="*/ 834 h 1859"/>
                  <a:gd name="T18" fmla="*/ 1824 w 1865"/>
                  <a:gd name="T19" fmla="*/ 653 h 1859"/>
                  <a:gd name="T20" fmla="*/ 1753 w 1865"/>
                  <a:gd name="T21" fmla="*/ 487 h 1859"/>
                  <a:gd name="T22" fmla="*/ 1652 w 1865"/>
                  <a:gd name="T23" fmla="*/ 339 h 1859"/>
                  <a:gd name="T24" fmla="*/ 1525 w 1865"/>
                  <a:gd name="T25" fmla="*/ 212 h 1859"/>
                  <a:gd name="T26" fmla="*/ 1377 w 1865"/>
                  <a:gd name="T27" fmla="*/ 112 h 1859"/>
                  <a:gd name="T28" fmla="*/ 1210 w 1865"/>
                  <a:gd name="T29" fmla="*/ 41 h 1859"/>
                  <a:gd name="T30" fmla="*/ 1029 w 1865"/>
                  <a:gd name="T31" fmla="*/ 4 h 1859"/>
                  <a:gd name="T32" fmla="*/ 838 w 1865"/>
                  <a:gd name="T33" fmla="*/ 4 h 1859"/>
                  <a:gd name="T34" fmla="*/ 655 w 1865"/>
                  <a:gd name="T35" fmla="*/ 41 h 1859"/>
                  <a:gd name="T36" fmla="*/ 488 w 1865"/>
                  <a:gd name="T37" fmla="*/ 112 h 1859"/>
                  <a:gd name="T38" fmla="*/ 340 w 1865"/>
                  <a:gd name="T39" fmla="*/ 212 h 1859"/>
                  <a:gd name="T40" fmla="*/ 213 w 1865"/>
                  <a:gd name="T41" fmla="*/ 339 h 1859"/>
                  <a:gd name="T42" fmla="*/ 112 w 1865"/>
                  <a:gd name="T43" fmla="*/ 487 h 1859"/>
                  <a:gd name="T44" fmla="*/ 42 w 1865"/>
                  <a:gd name="T45" fmla="*/ 653 h 1859"/>
                  <a:gd name="T46" fmla="*/ 4 w 1865"/>
                  <a:gd name="T47" fmla="*/ 834 h 1859"/>
                  <a:gd name="T48" fmla="*/ 4 w 1865"/>
                  <a:gd name="T49" fmla="*/ 1023 h 1859"/>
                  <a:gd name="T50" fmla="*/ 42 w 1865"/>
                  <a:gd name="T51" fmla="*/ 1206 h 1859"/>
                  <a:gd name="T52" fmla="*/ 112 w 1865"/>
                  <a:gd name="T53" fmla="*/ 1372 h 1859"/>
                  <a:gd name="T54" fmla="*/ 213 w 1865"/>
                  <a:gd name="T55" fmla="*/ 1520 h 1859"/>
                  <a:gd name="T56" fmla="*/ 340 w 1865"/>
                  <a:gd name="T57" fmla="*/ 1647 h 1859"/>
                  <a:gd name="T58" fmla="*/ 488 w 1865"/>
                  <a:gd name="T59" fmla="*/ 1747 h 1859"/>
                  <a:gd name="T60" fmla="*/ 655 w 1865"/>
                  <a:gd name="T61" fmla="*/ 1817 h 1859"/>
                  <a:gd name="T62" fmla="*/ 838 w 1865"/>
                  <a:gd name="T63" fmla="*/ 1855 h 18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5"/>
                  <a:gd name="T97" fmla="*/ 0 h 1859"/>
                  <a:gd name="T98" fmla="*/ 1865 w 1865"/>
                  <a:gd name="T99" fmla="*/ 1859 h 18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5" h="1859">
                    <a:moveTo>
                      <a:pt x="933" y="1859"/>
                    </a:moveTo>
                    <a:lnTo>
                      <a:pt x="1029" y="1855"/>
                    </a:lnTo>
                    <a:lnTo>
                      <a:pt x="1121" y="1840"/>
                    </a:lnTo>
                    <a:lnTo>
                      <a:pt x="1210" y="1817"/>
                    </a:lnTo>
                    <a:lnTo>
                      <a:pt x="1296" y="1786"/>
                    </a:lnTo>
                    <a:lnTo>
                      <a:pt x="1377" y="1747"/>
                    </a:lnTo>
                    <a:lnTo>
                      <a:pt x="1455" y="1700"/>
                    </a:lnTo>
                    <a:lnTo>
                      <a:pt x="1525" y="1647"/>
                    </a:lnTo>
                    <a:lnTo>
                      <a:pt x="1592" y="1586"/>
                    </a:lnTo>
                    <a:lnTo>
                      <a:pt x="1652" y="1520"/>
                    </a:lnTo>
                    <a:lnTo>
                      <a:pt x="1706" y="1448"/>
                    </a:lnTo>
                    <a:lnTo>
                      <a:pt x="1753" y="1372"/>
                    </a:lnTo>
                    <a:lnTo>
                      <a:pt x="1792" y="1290"/>
                    </a:lnTo>
                    <a:lnTo>
                      <a:pt x="1824" y="1206"/>
                    </a:lnTo>
                    <a:lnTo>
                      <a:pt x="1847" y="1117"/>
                    </a:lnTo>
                    <a:lnTo>
                      <a:pt x="1861" y="1023"/>
                    </a:lnTo>
                    <a:lnTo>
                      <a:pt x="1865" y="929"/>
                    </a:lnTo>
                    <a:lnTo>
                      <a:pt x="1861" y="834"/>
                    </a:lnTo>
                    <a:lnTo>
                      <a:pt x="1847" y="742"/>
                    </a:lnTo>
                    <a:lnTo>
                      <a:pt x="1824" y="653"/>
                    </a:lnTo>
                    <a:lnTo>
                      <a:pt x="1792" y="567"/>
                    </a:lnTo>
                    <a:lnTo>
                      <a:pt x="1753" y="487"/>
                    </a:lnTo>
                    <a:lnTo>
                      <a:pt x="1706" y="409"/>
                    </a:lnTo>
                    <a:lnTo>
                      <a:pt x="1652" y="339"/>
                    </a:lnTo>
                    <a:lnTo>
                      <a:pt x="1592" y="273"/>
                    </a:lnTo>
                    <a:lnTo>
                      <a:pt x="1525" y="212"/>
                    </a:lnTo>
                    <a:lnTo>
                      <a:pt x="1455" y="159"/>
                    </a:lnTo>
                    <a:lnTo>
                      <a:pt x="1377" y="112"/>
                    </a:lnTo>
                    <a:lnTo>
                      <a:pt x="1296" y="73"/>
                    </a:lnTo>
                    <a:lnTo>
                      <a:pt x="1210" y="41"/>
                    </a:lnTo>
                    <a:lnTo>
                      <a:pt x="1121" y="19"/>
                    </a:lnTo>
                    <a:lnTo>
                      <a:pt x="1029" y="4"/>
                    </a:lnTo>
                    <a:lnTo>
                      <a:pt x="933" y="0"/>
                    </a:lnTo>
                    <a:lnTo>
                      <a:pt x="838" y="4"/>
                    </a:lnTo>
                    <a:lnTo>
                      <a:pt x="745" y="19"/>
                    </a:lnTo>
                    <a:lnTo>
                      <a:pt x="655" y="41"/>
                    </a:lnTo>
                    <a:lnTo>
                      <a:pt x="570" y="73"/>
                    </a:lnTo>
                    <a:lnTo>
                      <a:pt x="488" y="112"/>
                    </a:lnTo>
                    <a:lnTo>
                      <a:pt x="412" y="159"/>
                    </a:lnTo>
                    <a:lnTo>
                      <a:pt x="340" y="212"/>
                    </a:lnTo>
                    <a:lnTo>
                      <a:pt x="274" y="273"/>
                    </a:lnTo>
                    <a:lnTo>
                      <a:pt x="213" y="339"/>
                    </a:lnTo>
                    <a:lnTo>
                      <a:pt x="160" y="409"/>
                    </a:lnTo>
                    <a:lnTo>
                      <a:pt x="112" y="487"/>
                    </a:lnTo>
                    <a:lnTo>
                      <a:pt x="73" y="567"/>
                    </a:lnTo>
                    <a:lnTo>
                      <a:pt x="42" y="653"/>
                    </a:lnTo>
                    <a:lnTo>
                      <a:pt x="19" y="742"/>
                    </a:lnTo>
                    <a:lnTo>
                      <a:pt x="4" y="834"/>
                    </a:lnTo>
                    <a:lnTo>
                      <a:pt x="0" y="929"/>
                    </a:lnTo>
                    <a:lnTo>
                      <a:pt x="4" y="1023"/>
                    </a:lnTo>
                    <a:lnTo>
                      <a:pt x="19" y="1117"/>
                    </a:lnTo>
                    <a:lnTo>
                      <a:pt x="42" y="1206"/>
                    </a:lnTo>
                    <a:lnTo>
                      <a:pt x="73" y="1290"/>
                    </a:lnTo>
                    <a:lnTo>
                      <a:pt x="112" y="1372"/>
                    </a:lnTo>
                    <a:lnTo>
                      <a:pt x="160" y="1448"/>
                    </a:lnTo>
                    <a:lnTo>
                      <a:pt x="213" y="1520"/>
                    </a:lnTo>
                    <a:lnTo>
                      <a:pt x="274" y="1586"/>
                    </a:lnTo>
                    <a:lnTo>
                      <a:pt x="340" y="1647"/>
                    </a:lnTo>
                    <a:lnTo>
                      <a:pt x="412" y="1700"/>
                    </a:lnTo>
                    <a:lnTo>
                      <a:pt x="488" y="1747"/>
                    </a:lnTo>
                    <a:lnTo>
                      <a:pt x="570" y="1786"/>
                    </a:lnTo>
                    <a:lnTo>
                      <a:pt x="655" y="1817"/>
                    </a:lnTo>
                    <a:lnTo>
                      <a:pt x="745" y="1840"/>
                    </a:lnTo>
                    <a:lnTo>
                      <a:pt x="838" y="1855"/>
                    </a:lnTo>
                    <a:lnTo>
                      <a:pt x="933" y="18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3"/>
              <p:cNvSpPr>
                <a:spLocks/>
              </p:cNvSpPr>
              <p:nvPr/>
            </p:nvSpPr>
            <p:spPr bwMode="auto">
              <a:xfrm>
                <a:off x="8303" y="12043"/>
                <a:ext cx="1396" cy="1391"/>
              </a:xfrm>
              <a:custGeom>
                <a:avLst/>
                <a:gdLst>
                  <a:gd name="T0" fmla="*/ 770 w 1396"/>
                  <a:gd name="T1" fmla="*/ 1387 h 1391"/>
                  <a:gd name="T2" fmla="*/ 906 w 1396"/>
                  <a:gd name="T3" fmla="*/ 1359 h 1391"/>
                  <a:gd name="T4" fmla="*/ 1031 w 1396"/>
                  <a:gd name="T5" fmla="*/ 1306 h 1391"/>
                  <a:gd name="T6" fmla="*/ 1142 w 1396"/>
                  <a:gd name="T7" fmla="*/ 1232 h 1391"/>
                  <a:gd name="T8" fmla="*/ 1237 w 1396"/>
                  <a:gd name="T9" fmla="*/ 1138 h 1391"/>
                  <a:gd name="T10" fmla="*/ 1312 w 1396"/>
                  <a:gd name="T11" fmla="*/ 1026 h 1391"/>
                  <a:gd name="T12" fmla="*/ 1364 w 1396"/>
                  <a:gd name="T13" fmla="*/ 901 h 1391"/>
                  <a:gd name="T14" fmla="*/ 1393 w 1396"/>
                  <a:gd name="T15" fmla="*/ 766 h 1391"/>
                  <a:gd name="T16" fmla="*/ 1393 w 1396"/>
                  <a:gd name="T17" fmla="*/ 624 h 1391"/>
                  <a:gd name="T18" fmla="*/ 1364 w 1396"/>
                  <a:gd name="T19" fmla="*/ 488 h 1391"/>
                  <a:gd name="T20" fmla="*/ 1312 w 1396"/>
                  <a:gd name="T21" fmla="*/ 363 h 1391"/>
                  <a:gd name="T22" fmla="*/ 1237 w 1396"/>
                  <a:gd name="T23" fmla="*/ 253 h 1391"/>
                  <a:gd name="T24" fmla="*/ 1142 w 1396"/>
                  <a:gd name="T25" fmla="*/ 159 h 1391"/>
                  <a:gd name="T26" fmla="*/ 1031 w 1396"/>
                  <a:gd name="T27" fmla="*/ 83 h 1391"/>
                  <a:gd name="T28" fmla="*/ 906 w 1396"/>
                  <a:gd name="T29" fmla="*/ 31 h 1391"/>
                  <a:gd name="T30" fmla="*/ 770 w 1396"/>
                  <a:gd name="T31" fmla="*/ 4 h 1391"/>
                  <a:gd name="T32" fmla="*/ 626 w 1396"/>
                  <a:gd name="T33" fmla="*/ 4 h 1391"/>
                  <a:gd name="T34" fmla="*/ 491 w 1396"/>
                  <a:gd name="T35" fmla="*/ 31 h 1391"/>
                  <a:gd name="T36" fmla="*/ 366 w 1396"/>
                  <a:gd name="T37" fmla="*/ 83 h 1391"/>
                  <a:gd name="T38" fmla="*/ 253 w 1396"/>
                  <a:gd name="T39" fmla="*/ 159 h 1391"/>
                  <a:gd name="T40" fmla="*/ 160 w 1396"/>
                  <a:gd name="T41" fmla="*/ 253 h 1391"/>
                  <a:gd name="T42" fmla="*/ 85 w 1396"/>
                  <a:gd name="T43" fmla="*/ 363 h 1391"/>
                  <a:gd name="T44" fmla="*/ 31 w 1396"/>
                  <a:gd name="T45" fmla="*/ 488 h 1391"/>
                  <a:gd name="T46" fmla="*/ 4 w 1396"/>
                  <a:gd name="T47" fmla="*/ 624 h 1391"/>
                  <a:gd name="T48" fmla="*/ 4 w 1396"/>
                  <a:gd name="T49" fmla="*/ 766 h 1391"/>
                  <a:gd name="T50" fmla="*/ 31 w 1396"/>
                  <a:gd name="T51" fmla="*/ 901 h 1391"/>
                  <a:gd name="T52" fmla="*/ 85 w 1396"/>
                  <a:gd name="T53" fmla="*/ 1026 h 1391"/>
                  <a:gd name="T54" fmla="*/ 160 w 1396"/>
                  <a:gd name="T55" fmla="*/ 1138 h 1391"/>
                  <a:gd name="T56" fmla="*/ 253 w 1396"/>
                  <a:gd name="T57" fmla="*/ 1232 h 1391"/>
                  <a:gd name="T58" fmla="*/ 366 w 1396"/>
                  <a:gd name="T59" fmla="*/ 1306 h 1391"/>
                  <a:gd name="T60" fmla="*/ 491 w 1396"/>
                  <a:gd name="T61" fmla="*/ 1359 h 1391"/>
                  <a:gd name="T62" fmla="*/ 626 w 1396"/>
                  <a:gd name="T63" fmla="*/ 1387 h 13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96"/>
                  <a:gd name="T97" fmla="*/ 0 h 1391"/>
                  <a:gd name="T98" fmla="*/ 1396 w 1396"/>
                  <a:gd name="T99" fmla="*/ 1391 h 13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96" h="1391">
                    <a:moveTo>
                      <a:pt x="698" y="1391"/>
                    </a:moveTo>
                    <a:lnTo>
                      <a:pt x="770" y="1387"/>
                    </a:lnTo>
                    <a:lnTo>
                      <a:pt x="840" y="1377"/>
                    </a:lnTo>
                    <a:lnTo>
                      <a:pt x="906" y="1359"/>
                    </a:lnTo>
                    <a:lnTo>
                      <a:pt x="971" y="1336"/>
                    </a:lnTo>
                    <a:lnTo>
                      <a:pt x="1031" y="1306"/>
                    </a:lnTo>
                    <a:lnTo>
                      <a:pt x="1089" y="1272"/>
                    </a:lnTo>
                    <a:lnTo>
                      <a:pt x="1142" y="1232"/>
                    </a:lnTo>
                    <a:lnTo>
                      <a:pt x="1193" y="1187"/>
                    </a:lnTo>
                    <a:lnTo>
                      <a:pt x="1237" y="1138"/>
                    </a:lnTo>
                    <a:lnTo>
                      <a:pt x="1278" y="1084"/>
                    </a:lnTo>
                    <a:lnTo>
                      <a:pt x="1312" y="1026"/>
                    </a:lnTo>
                    <a:lnTo>
                      <a:pt x="1341" y="966"/>
                    </a:lnTo>
                    <a:lnTo>
                      <a:pt x="1364" y="901"/>
                    </a:lnTo>
                    <a:lnTo>
                      <a:pt x="1381" y="835"/>
                    </a:lnTo>
                    <a:lnTo>
                      <a:pt x="1393" y="766"/>
                    </a:lnTo>
                    <a:lnTo>
                      <a:pt x="1396" y="695"/>
                    </a:lnTo>
                    <a:lnTo>
                      <a:pt x="1393" y="624"/>
                    </a:lnTo>
                    <a:lnTo>
                      <a:pt x="1381" y="555"/>
                    </a:lnTo>
                    <a:lnTo>
                      <a:pt x="1364" y="488"/>
                    </a:lnTo>
                    <a:lnTo>
                      <a:pt x="1341" y="425"/>
                    </a:lnTo>
                    <a:lnTo>
                      <a:pt x="1312" y="363"/>
                    </a:lnTo>
                    <a:lnTo>
                      <a:pt x="1278" y="307"/>
                    </a:lnTo>
                    <a:lnTo>
                      <a:pt x="1237" y="253"/>
                    </a:lnTo>
                    <a:lnTo>
                      <a:pt x="1193" y="204"/>
                    </a:lnTo>
                    <a:lnTo>
                      <a:pt x="1142" y="159"/>
                    </a:lnTo>
                    <a:lnTo>
                      <a:pt x="1089" y="119"/>
                    </a:lnTo>
                    <a:lnTo>
                      <a:pt x="1031" y="83"/>
                    </a:lnTo>
                    <a:lnTo>
                      <a:pt x="971" y="54"/>
                    </a:lnTo>
                    <a:lnTo>
                      <a:pt x="906" y="31"/>
                    </a:lnTo>
                    <a:lnTo>
                      <a:pt x="840" y="14"/>
                    </a:lnTo>
                    <a:lnTo>
                      <a:pt x="770" y="4"/>
                    </a:lnTo>
                    <a:lnTo>
                      <a:pt x="698" y="0"/>
                    </a:lnTo>
                    <a:lnTo>
                      <a:pt x="626" y="4"/>
                    </a:lnTo>
                    <a:lnTo>
                      <a:pt x="557" y="14"/>
                    </a:lnTo>
                    <a:lnTo>
                      <a:pt x="491" y="31"/>
                    </a:lnTo>
                    <a:lnTo>
                      <a:pt x="426" y="54"/>
                    </a:lnTo>
                    <a:lnTo>
                      <a:pt x="366" y="83"/>
                    </a:lnTo>
                    <a:lnTo>
                      <a:pt x="308" y="119"/>
                    </a:lnTo>
                    <a:lnTo>
                      <a:pt x="253" y="159"/>
                    </a:lnTo>
                    <a:lnTo>
                      <a:pt x="204" y="204"/>
                    </a:lnTo>
                    <a:lnTo>
                      <a:pt x="160" y="253"/>
                    </a:lnTo>
                    <a:lnTo>
                      <a:pt x="119" y="307"/>
                    </a:lnTo>
                    <a:lnTo>
                      <a:pt x="85" y="363"/>
                    </a:lnTo>
                    <a:lnTo>
                      <a:pt x="55" y="425"/>
                    </a:lnTo>
                    <a:lnTo>
                      <a:pt x="31" y="488"/>
                    </a:lnTo>
                    <a:lnTo>
                      <a:pt x="14" y="555"/>
                    </a:lnTo>
                    <a:lnTo>
                      <a:pt x="4" y="624"/>
                    </a:lnTo>
                    <a:lnTo>
                      <a:pt x="0" y="695"/>
                    </a:lnTo>
                    <a:lnTo>
                      <a:pt x="4" y="766"/>
                    </a:lnTo>
                    <a:lnTo>
                      <a:pt x="14" y="835"/>
                    </a:lnTo>
                    <a:lnTo>
                      <a:pt x="31" y="901"/>
                    </a:lnTo>
                    <a:lnTo>
                      <a:pt x="55" y="966"/>
                    </a:lnTo>
                    <a:lnTo>
                      <a:pt x="85" y="1026"/>
                    </a:lnTo>
                    <a:lnTo>
                      <a:pt x="119" y="1084"/>
                    </a:lnTo>
                    <a:lnTo>
                      <a:pt x="160" y="1138"/>
                    </a:lnTo>
                    <a:lnTo>
                      <a:pt x="204" y="1187"/>
                    </a:lnTo>
                    <a:lnTo>
                      <a:pt x="253" y="1232"/>
                    </a:lnTo>
                    <a:lnTo>
                      <a:pt x="308" y="1272"/>
                    </a:lnTo>
                    <a:lnTo>
                      <a:pt x="366" y="1306"/>
                    </a:lnTo>
                    <a:lnTo>
                      <a:pt x="426" y="1336"/>
                    </a:lnTo>
                    <a:lnTo>
                      <a:pt x="491" y="1359"/>
                    </a:lnTo>
                    <a:lnTo>
                      <a:pt x="557" y="1377"/>
                    </a:lnTo>
                    <a:lnTo>
                      <a:pt x="626" y="1387"/>
                    </a:lnTo>
                    <a:lnTo>
                      <a:pt x="698" y="13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4"/>
              <p:cNvSpPr>
                <a:spLocks/>
              </p:cNvSpPr>
              <p:nvPr/>
            </p:nvSpPr>
            <p:spPr bwMode="auto">
              <a:xfrm>
                <a:off x="8471" y="12209"/>
                <a:ext cx="1061" cy="1057"/>
              </a:xfrm>
              <a:custGeom>
                <a:avLst/>
                <a:gdLst>
                  <a:gd name="T0" fmla="*/ 585 w 1061"/>
                  <a:gd name="T1" fmla="*/ 1054 h 1057"/>
                  <a:gd name="T2" fmla="*/ 689 w 1061"/>
                  <a:gd name="T3" fmla="*/ 1033 h 1057"/>
                  <a:gd name="T4" fmla="*/ 784 w 1061"/>
                  <a:gd name="T5" fmla="*/ 994 h 1057"/>
                  <a:gd name="T6" fmla="*/ 868 w 1061"/>
                  <a:gd name="T7" fmla="*/ 936 h 1057"/>
                  <a:gd name="T8" fmla="*/ 940 w 1061"/>
                  <a:gd name="T9" fmla="*/ 865 h 1057"/>
                  <a:gd name="T10" fmla="*/ 997 w 1061"/>
                  <a:gd name="T11" fmla="*/ 780 h 1057"/>
                  <a:gd name="T12" fmla="*/ 1038 w 1061"/>
                  <a:gd name="T13" fmla="*/ 685 h 1057"/>
                  <a:gd name="T14" fmla="*/ 1058 w 1061"/>
                  <a:gd name="T15" fmla="*/ 583 h 1057"/>
                  <a:gd name="T16" fmla="*/ 1058 w 1061"/>
                  <a:gd name="T17" fmla="*/ 474 h 1057"/>
                  <a:gd name="T18" fmla="*/ 1038 w 1061"/>
                  <a:gd name="T19" fmla="*/ 372 h 1057"/>
                  <a:gd name="T20" fmla="*/ 997 w 1061"/>
                  <a:gd name="T21" fmla="*/ 277 h 1057"/>
                  <a:gd name="T22" fmla="*/ 940 w 1061"/>
                  <a:gd name="T23" fmla="*/ 193 h 1057"/>
                  <a:gd name="T24" fmla="*/ 868 w 1061"/>
                  <a:gd name="T25" fmla="*/ 121 h 1057"/>
                  <a:gd name="T26" fmla="*/ 784 w 1061"/>
                  <a:gd name="T27" fmla="*/ 64 h 1057"/>
                  <a:gd name="T28" fmla="*/ 689 w 1061"/>
                  <a:gd name="T29" fmla="*/ 25 h 1057"/>
                  <a:gd name="T30" fmla="*/ 585 w 1061"/>
                  <a:gd name="T31" fmla="*/ 3 h 1057"/>
                  <a:gd name="T32" fmla="*/ 476 w 1061"/>
                  <a:gd name="T33" fmla="*/ 3 h 1057"/>
                  <a:gd name="T34" fmla="*/ 373 w 1061"/>
                  <a:gd name="T35" fmla="*/ 25 h 1057"/>
                  <a:gd name="T36" fmla="*/ 278 w 1061"/>
                  <a:gd name="T37" fmla="*/ 64 h 1057"/>
                  <a:gd name="T38" fmla="*/ 193 w 1061"/>
                  <a:gd name="T39" fmla="*/ 121 h 1057"/>
                  <a:gd name="T40" fmla="*/ 121 w 1061"/>
                  <a:gd name="T41" fmla="*/ 193 h 1057"/>
                  <a:gd name="T42" fmla="*/ 64 w 1061"/>
                  <a:gd name="T43" fmla="*/ 277 h 1057"/>
                  <a:gd name="T44" fmla="*/ 25 w 1061"/>
                  <a:gd name="T45" fmla="*/ 372 h 1057"/>
                  <a:gd name="T46" fmla="*/ 3 w 1061"/>
                  <a:gd name="T47" fmla="*/ 474 h 1057"/>
                  <a:gd name="T48" fmla="*/ 3 w 1061"/>
                  <a:gd name="T49" fmla="*/ 583 h 1057"/>
                  <a:gd name="T50" fmla="*/ 25 w 1061"/>
                  <a:gd name="T51" fmla="*/ 685 h 1057"/>
                  <a:gd name="T52" fmla="*/ 64 w 1061"/>
                  <a:gd name="T53" fmla="*/ 780 h 1057"/>
                  <a:gd name="T54" fmla="*/ 121 w 1061"/>
                  <a:gd name="T55" fmla="*/ 865 h 1057"/>
                  <a:gd name="T56" fmla="*/ 193 w 1061"/>
                  <a:gd name="T57" fmla="*/ 936 h 1057"/>
                  <a:gd name="T58" fmla="*/ 278 w 1061"/>
                  <a:gd name="T59" fmla="*/ 994 h 1057"/>
                  <a:gd name="T60" fmla="*/ 373 w 1061"/>
                  <a:gd name="T61" fmla="*/ 1033 h 1057"/>
                  <a:gd name="T62" fmla="*/ 476 w 1061"/>
                  <a:gd name="T63" fmla="*/ 1054 h 10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1"/>
                  <a:gd name="T97" fmla="*/ 0 h 1057"/>
                  <a:gd name="T98" fmla="*/ 1061 w 1061"/>
                  <a:gd name="T99" fmla="*/ 1057 h 10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1" h="1057">
                    <a:moveTo>
                      <a:pt x="530" y="1057"/>
                    </a:moveTo>
                    <a:lnTo>
                      <a:pt x="585" y="1054"/>
                    </a:lnTo>
                    <a:lnTo>
                      <a:pt x="637" y="1047"/>
                    </a:lnTo>
                    <a:lnTo>
                      <a:pt x="689" y="1033"/>
                    </a:lnTo>
                    <a:lnTo>
                      <a:pt x="738" y="1015"/>
                    </a:lnTo>
                    <a:lnTo>
                      <a:pt x="784" y="994"/>
                    </a:lnTo>
                    <a:lnTo>
                      <a:pt x="827" y="967"/>
                    </a:lnTo>
                    <a:lnTo>
                      <a:pt x="868" y="936"/>
                    </a:lnTo>
                    <a:lnTo>
                      <a:pt x="906" y="902"/>
                    </a:lnTo>
                    <a:lnTo>
                      <a:pt x="940" y="865"/>
                    </a:lnTo>
                    <a:lnTo>
                      <a:pt x="970" y="824"/>
                    </a:lnTo>
                    <a:lnTo>
                      <a:pt x="997" y="780"/>
                    </a:lnTo>
                    <a:lnTo>
                      <a:pt x="1019" y="734"/>
                    </a:lnTo>
                    <a:lnTo>
                      <a:pt x="1038" y="685"/>
                    </a:lnTo>
                    <a:lnTo>
                      <a:pt x="1050" y="635"/>
                    </a:lnTo>
                    <a:lnTo>
                      <a:pt x="1058" y="583"/>
                    </a:lnTo>
                    <a:lnTo>
                      <a:pt x="1061" y="529"/>
                    </a:lnTo>
                    <a:lnTo>
                      <a:pt x="1058" y="474"/>
                    </a:lnTo>
                    <a:lnTo>
                      <a:pt x="1050" y="422"/>
                    </a:lnTo>
                    <a:lnTo>
                      <a:pt x="1038" y="372"/>
                    </a:lnTo>
                    <a:lnTo>
                      <a:pt x="1019" y="323"/>
                    </a:lnTo>
                    <a:lnTo>
                      <a:pt x="997" y="277"/>
                    </a:lnTo>
                    <a:lnTo>
                      <a:pt x="970" y="233"/>
                    </a:lnTo>
                    <a:lnTo>
                      <a:pt x="940" y="193"/>
                    </a:lnTo>
                    <a:lnTo>
                      <a:pt x="906" y="155"/>
                    </a:lnTo>
                    <a:lnTo>
                      <a:pt x="868" y="121"/>
                    </a:lnTo>
                    <a:lnTo>
                      <a:pt x="827" y="91"/>
                    </a:lnTo>
                    <a:lnTo>
                      <a:pt x="784" y="64"/>
                    </a:lnTo>
                    <a:lnTo>
                      <a:pt x="738" y="42"/>
                    </a:lnTo>
                    <a:lnTo>
                      <a:pt x="689" y="25"/>
                    </a:lnTo>
                    <a:lnTo>
                      <a:pt x="637" y="10"/>
                    </a:lnTo>
                    <a:lnTo>
                      <a:pt x="585" y="3"/>
                    </a:lnTo>
                    <a:lnTo>
                      <a:pt x="530" y="0"/>
                    </a:lnTo>
                    <a:lnTo>
                      <a:pt x="476" y="3"/>
                    </a:lnTo>
                    <a:lnTo>
                      <a:pt x="424" y="10"/>
                    </a:lnTo>
                    <a:lnTo>
                      <a:pt x="373" y="25"/>
                    </a:lnTo>
                    <a:lnTo>
                      <a:pt x="324" y="42"/>
                    </a:lnTo>
                    <a:lnTo>
                      <a:pt x="278" y="64"/>
                    </a:lnTo>
                    <a:lnTo>
                      <a:pt x="234" y="91"/>
                    </a:lnTo>
                    <a:lnTo>
                      <a:pt x="193" y="121"/>
                    </a:lnTo>
                    <a:lnTo>
                      <a:pt x="156" y="155"/>
                    </a:lnTo>
                    <a:lnTo>
                      <a:pt x="121" y="193"/>
                    </a:lnTo>
                    <a:lnTo>
                      <a:pt x="91" y="233"/>
                    </a:lnTo>
                    <a:lnTo>
                      <a:pt x="64" y="277"/>
                    </a:lnTo>
                    <a:lnTo>
                      <a:pt x="42" y="323"/>
                    </a:lnTo>
                    <a:lnTo>
                      <a:pt x="25" y="372"/>
                    </a:lnTo>
                    <a:lnTo>
                      <a:pt x="10" y="422"/>
                    </a:lnTo>
                    <a:lnTo>
                      <a:pt x="3" y="474"/>
                    </a:lnTo>
                    <a:lnTo>
                      <a:pt x="0" y="529"/>
                    </a:lnTo>
                    <a:lnTo>
                      <a:pt x="3" y="583"/>
                    </a:lnTo>
                    <a:lnTo>
                      <a:pt x="10" y="635"/>
                    </a:lnTo>
                    <a:lnTo>
                      <a:pt x="25" y="685"/>
                    </a:lnTo>
                    <a:lnTo>
                      <a:pt x="42" y="734"/>
                    </a:lnTo>
                    <a:lnTo>
                      <a:pt x="64" y="780"/>
                    </a:lnTo>
                    <a:lnTo>
                      <a:pt x="91" y="824"/>
                    </a:lnTo>
                    <a:lnTo>
                      <a:pt x="121" y="865"/>
                    </a:lnTo>
                    <a:lnTo>
                      <a:pt x="156" y="902"/>
                    </a:lnTo>
                    <a:lnTo>
                      <a:pt x="193" y="936"/>
                    </a:lnTo>
                    <a:lnTo>
                      <a:pt x="234" y="967"/>
                    </a:lnTo>
                    <a:lnTo>
                      <a:pt x="278" y="994"/>
                    </a:lnTo>
                    <a:lnTo>
                      <a:pt x="324" y="1015"/>
                    </a:lnTo>
                    <a:lnTo>
                      <a:pt x="373" y="1033"/>
                    </a:lnTo>
                    <a:lnTo>
                      <a:pt x="424" y="1047"/>
                    </a:lnTo>
                    <a:lnTo>
                      <a:pt x="476" y="1054"/>
                    </a:lnTo>
                    <a:lnTo>
                      <a:pt x="530" y="10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5"/>
              <p:cNvSpPr>
                <a:spLocks/>
              </p:cNvSpPr>
              <p:nvPr/>
            </p:nvSpPr>
            <p:spPr bwMode="auto">
              <a:xfrm>
                <a:off x="8679" y="12416"/>
                <a:ext cx="647" cy="643"/>
              </a:xfrm>
              <a:custGeom>
                <a:avLst/>
                <a:gdLst>
                  <a:gd name="T0" fmla="*/ 356 w 647"/>
                  <a:gd name="T1" fmla="*/ 642 h 643"/>
                  <a:gd name="T2" fmla="*/ 419 w 647"/>
                  <a:gd name="T3" fmla="*/ 629 h 643"/>
                  <a:gd name="T4" fmla="*/ 477 w 647"/>
                  <a:gd name="T5" fmla="*/ 605 h 643"/>
                  <a:gd name="T6" fmla="*/ 528 w 647"/>
                  <a:gd name="T7" fmla="*/ 570 h 643"/>
                  <a:gd name="T8" fmla="*/ 573 w 647"/>
                  <a:gd name="T9" fmla="*/ 527 h 643"/>
                  <a:gd name="T10" fmla="*/ 608 w 647"/>
                  <a:gd name="T11" fmla="*/ 475 h 643"/>
                  <a:gd name="T12" fmla="*/ 632 w 647"/>
                  <a:gd name="T13" fmla="*/ 418 h 643"/>
                  <a:gd name="T14" fmla="*/ 645 w 647"/>
                  <a:gd name="T15" fmla="*/ 355 h 643"/>
                  <a:gd name="T16" fmla="*/ 645 w 647"/>
                  <a:gd name="T17" fmla="*/ 289 h 643"/>
                  <a:gd name="T18" fmla="*/ 632 w 647"/>
                  <a:gd name="T19" fmla="*/ 227 h 643"/>
                  <a:gd name="T20" fmla="*/ 608 w 647"/>
                  <a:gd name="T21" fmla="*/ 170 h 643"/>
                  <a:gd name="T22" fmla="*/ 573 w 647"/>
                  <a:gd name="T23" fmla="*/ 118 h 643"/>
                  <a:gd name="T24" fmla="*/ 528 w 647"/>
                  <a:gd name="T25" fmla="*/ 73 h 643"/>
                  <a:gd name="T26" fmla="*/ 477 w 647"/>
                  <a:gd name="T27" fmla="*/ 39 h 643"/>
                  <a:gd name="T28" fmla="*/ 419 w 647"/>
                  <a:gd name="T29" fmla="*/ 14 h 643"/>
                  <a:gd name="T30" fmla="*/ 356 w 647"/>
                  <a:gd name="T31" fmla="*/ 2 h 643"/>
                  <a:gd name="T32" fmla="*/ 289 w 647"/>
                  <a:gd name="T33" fmla="*/ 2 h 643"/>
                  <a:gd name="T34" fmla="*/ 226 w 647"/>
                  <a:gd name="T35" fmla="*/ 14 h 643"/>
                  <a:gd name="T36" fmla="*/ 168 w 647"/>
                  <a:gd name="T37" fmla="*/ 39 h 643"/>
                  <a:gd name="T38" fmla="*/ 116 w 647"/>
                  <a:gd name="T39" fmla="*/ 73 h 643"/>
                  <a:gd name="T40" fmla="*/ 73 w 647"/>
                  <a:gd name="T41" fmla="*/ 118 h 643"/>
                  <a:gd name="T42" fmla="*/ 39 w 647"/>
                  <a:gd name="T43" fmla="*/ 170 h 643"/>
                  <a:gd name="T44" fmla="*/ 14 w 647"/>
                  <a:gd name="T45" fmla="*/ 227 h 643"/>
                  <a:gd name="T46" fmla="*/ 1 w 647"/>
                  <a:gd name="T47" fmla="*/ 289 h 643"/>
                  <a:gd name="T48" fmla="*/ 1 w 647"/>
                  <a:gd name="T49" fmla="*/ 355 h 643"/>
                  <a:gd name="T50" fmla="*/ 14 w 647"/>
                  <a:gd name="T51" fmla="*/ 418 h 643"/>
                  <a:gd name="T52" fmla="*/ 39 w 647"/>
                  <a:gd name="T53" fmla="*/ 475 h 643"/>
                  <a:gd name="T54" fmla="*/ 73 w 647"/>
                  <a:gd name="T55" fmla="*/ 527 h 643"/>
                  <a:gd name="T56" fmla="*/ 116 w 647"/>
                  <a:gd name="T57" fmla="*/ 570 h 643"/>
                  <a:gd name="T58" fmla="*/ 168 w 647"/>
                  <a:gd name="T59" fmla="*/ 605 h 643"/>
                  <a:gd name="T60" fmla="*/ 226 w 647"/>
                  <a:gd name="T61" fmla="*/ 629 h 643"/>
                  <a:gd name="T62" fmla="*/ 289 w 647"/>
                  <a:gd name="T63" fmla="*/ 642 h 6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7"/>
                  <a:gd name="T97" fmla="*/ 0 h 643"/>
                  <a:gd name="T98" fmla="*/ 647 w 647"/>
                  <a:gd name="T99" fmla="*/ 643 h 6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7" h="643">
                    <a:moveTo>
                      <a:pt x="322" y="643"/>
                    </a:moveTo>
                    <a:lnTo>
                      <a:pt x="356" y="642"/>
                    </a:lnTo>
                    <a:lnTo>
                      <a:pt x="387" y="636"/>
                    </a:lnTo>
                    <a:lnTo>
                      <a:pt x="419" y="629"/>
                    </a:lnTo>
                    <a:lnTo>
                      <a:pt x="448" y="617"/>
                    </a:lnTo>
                    <a:lnTo>
                      <a:pt x="477" y="605"/>
                    </a:lnTo>
                    <a:lnTo>
                      <a:pt x="504" y="589"/>
                    </a:lnTo>
                    <a:lnTo>
                      <a:pt x="528" y="570"/>
                    </a:lnTo>
                    <a:lnTo>
                      <a:pt x="551" y="549"/>
                    </a:lnTo>
                    <a:lnTo>
                      <a:pt x="573" y="527"/>
                    </a:lnTo>
                    <a:lnTo>
                      <a:pt x="592" y="501"/>
                    </a:lnTo>
                    <a:lnTo>
                      <a:pt x="608" y="475"/>
                    </a:lnTo>
                    <a:lnTo>
                      <a:pt x="621" y="447"/>
                    </a:lnTo>
                    <a:lnTo>
                      <a:pt x="632" y="418"/>
                    </a:lnTo>
                    <a:lnTo>
                      <a:pt x="639" y="386"/>
                    </a:lnTo>
                    <a:lnTo>
                      <a:pt x="645" y="355"/>
                    </a:lnTo>
                    <a:lnTo>
                      <a:pt x="647" y="322"/>
                    </a:lnTo>
                    <a:lnTo>
                      <a:pt x="645" y="289"/>
                    </a:lnTo>
                    <a:lnTo>
                      <a:pt x="639" y="257"/>
                    </a:lnTo>
                    <a:lnTo>
                      <a:pt x="632" y="227"/>
                    </a:lnTo>
                    <a:lnTo>
                      <a:pt x="621" y="197"/>
                    </a:lnTo>
                    <a:lnTo>
                      <a:pt x="608" y="170"/>
                    </a:lnTo>
                    <a:lnTo>
                      <a:pt x="592" y="142"/>
                    </a:lnTo>
                    <a:lnTo>
                      <a:pt x="573" y="118"/>
                    </a:lnTo>
                    <a:lnTo>
                      <a:pt x="551" y="95"/>
                    </a:lnTo>
                    <a:lnTo>
                      <a:pt x="528" y="73"/>
                    </a:lnTo>
                    <a:lnTo>
                      <a:pt x="504" y="55"/>
                    </a:lnTo>
                    <a:lnTo>
                      <a:pt x="477" y="39"/>
                    </a:lnTo>
                    <a:lnTo>
                      <a:pt x="448" y="26"/>
                    </a:lnTo>
                    <a:lnTo>
                      <a:pt x="419" y="14"/>
                    </a:lnTo>
                    <a:lnTo>
                      <a:pt x="387" y="7"/>
                    </a:lnTo>
                    <a:lnTo>
                      <a:pt x="356" y="2"/>
                    </a:lnTo>
                    <a:lnTo>
                      <a:pt x="322" y="0"/>
                    </a:lnTo>
                    <a:lnTo>
                      <a:pt x="289" y="2"/>
                    </a:lnTo>
                    <a:lnTo>
                      <a:pt x="258" y="7"/>
                    </a:lnTo>
                    <a:lnTo>
                      <a:pt x="226" y="14"/>
                    </a:lnTo>
                    <a:lnTo>
                      <a:pt x="197" y="26"/>
                    </a:lnTo>
                    <a:lnTo>
                      <a:pt x="168" y="39"/>
                    </a:lnTo>
                    <a:lnTo>
                      <a:pt x="142" y="55"/>
                    </a:lnTo>
                    <a:lnTo>
                      <a:pt x="116" y="73"/>
                    </a:lnTo>
                    <a:lnTo>
                      <a:pt x="95" y="95"/>
                    </a:lnTo>
                    <a:lnTo>
                      <a:pt x="73" y="118"/>
                    </a:lnTo>
                    <a:lnTo>
                      <a:pt x="55" y="142"/>
                    </a:lnTo>
                    <a:lnTo>
                      <a:pt x="39" y="170"/>
                    </a:lnTo>
                    <a:lnTo>
                      <a:pt x="26" y="197"/>
                    </a:lnTo>
                    <a:lnTo>
                      <a:pt x="14" y="227"/>
                    </a:lnTo>
                    <a:lnTo>
                      <a:pt x="7" y="257"/>
                    </a:lnTo>
                    <a:lnTo>
                      <a:pt x="1" y="289"/>
                    </a:lnTo>
                    <a:lnTo>
                      <a:pt x="0" y="322"/>
                    </a:lnTo>
                    <a:lnTo>
                      <a:pt x="1" y="355"/>
                    </a:lnTo>
                    <a:lnTo>
                      <a:pt x="7" y="386"/>
                    </a:lnTo>
                    <a:lnTo>
                      <a:pt x="14" y="418"/>
                    </a:lnTo>
                    <a:lnTo>
                      <a:pt x="26" y="447"/>
                    </a:lnTo>
                    <a:lnTo>
                      <a:pt x="39" y="475"/>
                    </a:lnTo>
                    <a:lnTo>
                      <a:pt x="55" y="501"/>
                    </a:lnTo>
                    <a:lnTo>
                      <a:pt x="73" y="527"/>
                    </a:lnTo>
                    <a:lnTo>
                      <a:pt x="95" y="549"/>
                    </a:lnTo>
                    <a:lnTo>
                      <a:pt x="116" y="570"/>
                    </a:lnTo>
                    <a:lnTo>
                      <a:pt x="142" y="589"/>
                    </a:lnTo>
                    <a:lnTo>
                      <a:pt x="168" y="605"/>
                    </a:lnTo>
                    <a:lnTo>
                      <a:pt x="197" y="617"/>
                    </a:lnTo>
                    <a:lnTo>
                      <a:pt x="226" y="629"/>
                    </a:lnTo>
                    <a:lnTo>
                      <a:pt x="258" y="636"/>
                    </a:lnTo>
                    <a:lnTo>
                      <a:pt x="289" y="642"/>
                    </a:lnTo>
                    <a:lnTo>
                      <a:pt x="322" y="6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Freeform 16"/>
              <p:cNvSpPr>
                <a:spLocks/>
              </p:cNvSpPr>
              <p:nvPr/>
            </p:nvSpPr>
            <p:spPr bwMode="auto">
              <a:xfrm>
                <a:off x="8823" y="12561"/>
                <a:ext cx="357" cy="355"/>
              </a:xfrm>
              <a:custGeom>
                <a:avLst/>
                <a:gdLst>
                  <a:gd name="T0" fmla="*/ 178 w 357"/>
                  <a:gd name="T1" fmla="*/ 355 h 355"/>
                  <a:gd name="T2" fmla="*/ 214 w 357"/>
                  <a:gd name="T3" fmla="*/ 350 h 355"/>
                  <a:gd name="T4" fmla="*/ 248 w 357"/>
                  <a:gd name="T5" fmla="*/ 340 h 355"/>
                  <a:gd name="T6" fmla="*/ 279 w 357"/>
                  <a:gd name="T7" fmla="*/ 325 h 355"/>
                  <a:gd name="T8" fmla="*/ 305 w 357"/>
                  <a:gd name="T9" fmla="*/ 302 h 355"/>
                  <a:gd name="T10" fmla="*/ 327 w 357"/>
                  <a:gd name="T11" fmla="*/ 276 h 355"/>
                  <a:gd name="T12" fmla="*/ 343 w 357"/>
                  <a:gd name="T13" fmla="*/ 246 h 355"/>
                  <a:gd name="T14" fmla="*/ 354 w 357"/>
                  <a:gd name="T15" fmla="*/ 213 h 355"/>
                  <a:gd name="T16" fmla="*/ 357 w 357"/>
                  <a:gd name="T17" fmla="*/ 177 h 355"/>
                  <a:gd name="T18" fmla="*/ 354 w 357"/>
                  <a:gd name="T19" fmla="*/ 141 h 355"/>
                  <a:gd name="T20" fmla="*/ 343 w 357"/>
                  <a:gd name="T21" fmla="*/ 108 h 355"/>
                  <a:gd name="T22" fmla="*/ 327 w 357"/>
                  <a:gd name="T23" fmla="*/ 78 h 355"/>
                  <a:gd name="T24" fmla="*/ 305 w 357"/>
                  <a:gd name="T25" fmla="*/ 52 h 355"/>
                  <a:gd name="T26" fmla="*/ 279 w 357"/>
                  <a:gd name="T27" fmla="*/ 30 h 355"/>
                  <a:gd name="T28" fmla="*/ 248 w 357"/>
                  <a:gd name="T29" fmla="*/ 14 h 355"/>
                  <a:gd name="T30" fmla="*/ 214 w 357"/>
                  <a:gd name="T31" fmla="*/ 3 h 355"/>
                  <a:gd name="T32" fmla="*/ 178 w 357"/>
                  <a:gd name="T33" fmla="*/ 0 h 355"/>
                  <a:gd name="T34" fmla="*/ 142 w 357"/>
                  <a:gd name="T35" fmla="*/ 3 h 355"/>
                  <a:gd name="T36" fmla="*/ 109 w 357"/>
                  <a:gd name="T37" fmla="*/ 14 h 355"/>
                  <a:gd name="T38" fmla="*/ 79 w 357"/>
                  <a:gd name="T39" fmla="*/ 30 h 355"/>
                  <a:gd name="T40" fmla="*/ 53 w 357"/>
                  <a:gd name="T41" fmla="*/ 52 h 355"/>
                  <a:gd name="T42" fmla="*/ 30 w 357"/>
                  <a:gd name="T43" fmla="*/ 78 h 355"/>
                  <a:gd name="T44" fmla="*/ 14 w 357"/>
                  <a:gd name="T45" fmla="*/ 108 h 355"/>
                  <a:gd name="T46" fmla="*/ 4 w 357"/>
                  <a:gd name="T47" fmla="*/ 141 h 355"/>
                  <a:gd name="T48" fmla="*/ 0 w 357"/>
                  <a:gd name="T49" fmla="*/ 177 h 355"/>
                  <a:gd name="T50" fmla="*/ 4 w 357"/>
                  <a:gd name="T51" fmla="*/ 213 h 355"/>
                  <a:gd name="T52" fmla="*/ 14 w 357"/>
                  <a:gd name="T53" fmla="*/ 246 h 355"/>
                  <a:gd name="T54" fmla="*/ 30 w 357"/>
                  <a:gd name="T55" fmla="*/ 276 h 355"/>
                  <a:gd name="T56" fmla="*/ 53 w 357"/>
                  <a:gd name="T57" fmla="*/ 302 h 355"/>
                  <a:gd name="T58" fmla="*/ 79 w 357"/>
                  <a:gd name="T59" fmla="*/ 325 h 355"/>
                  <a:gd name="T60" fmla="*/ 109 w 357"/>
                  <a:gd name="T61" fmla="*/ 340 h 355"/>
                  <a:gd name="T62" fmla="*/ 142 w 357"/>
                  <a:gd name="T63" fmla="*/ 350 h 355"/>
                  <a:gd name="T64" fmla="*/ 178 w 357"/>
                  <a:gd name="T65" fmla="*/ 355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7"/>
                  <a:gd name="T100" fmla="*/ 0 h 355"/>
                  <a:gd name="T101" fmla="*/ 357 w 357"/>
                  <a:gd name="T102" fmla="*/ 355 h 3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7" h="355">
                    <a:moveTo>
                      <a:pt x="178" y="355"/>
                    </a:moveTo>
                    <a:lnTo>
                      <a:pt x="214" y="350"/>
                    </a:lnTo>
                    <a:lnTo>
                      <a:pt x="248" y="340"/>
                    </a:lnTo>
                    <a:lnTo>
                      <a:pt x="279" y="325"/>
                    </a:lnTo>
                    <a:lnTo>
                      <a:pt x="305" y="302"/>
                    </a:lnTo>
                    <a:lnTo>
                      <a:pt x="327" y="276"/>
                    </a:lnTo>
                    <a:lnTo>
                      <a:pt x="343" y="246"/>
                    </a:lnTo>
                    <a:lnTo>
                      <a:pt x="354" y="213"/>
                    </a:lnTo>
                    <a:lnTo>
                      <a:pt x="357" y="177"/>
                    </a:lnTo>
                    <a:lnTo>
                      <a:pt x="354" y="141"/>
                    </a:lnTo>
                    <a:lnTo>
                      <a:pt x="343" y="108"/>
                    </a:lnTo>
                    <a:lnTo>
                      <a:pt x="327" y="78"/>
                    </a:lnTo>
                    <a:lnTo>
                      <a:pt x="305" y="52"/>
                    </a:lnTo>
                    <a:lnTo>
                      <a:pt x="279" y="30"/>
                    </a:lnTo>
                    <a:lnTo>
                      <a:pt x="248" y="14"/>
                    </a:lnTo>
                    <a:lnTo>
                      <a:pt x="214" y="3"/>
                    </a:lnTo>
                    <a:lnTo>
                      <a:pt x="178" y="0"/>
                    </a:lnTo>
                    <a:lnTo>
                      <a:pt x="142" y="3"/>
                    </a:lnTo>
                    <a:lnTo>
                      <a:pt x="109" y="14"/>
                    </a:lnTo>
                    <a:lnTo>
                      <a:pt x="79" y="30"/>
                    </a:lnTo>
                    <a:lnTo>
                      <a:pt x="53" y="52"/>
                    </a:lnTo>
                    <a:lnTo>
                      <a:pt x="30" y="78"/>
                    </a:lnTo>
                    <a:lnTo>
                      <a:pt x="14" y="108"/>
                    </a:lnTo>
                    <a:lnTo>
                      <a:pt x="4" y="141"/>
                    </a:lnTo>
                    <a:lnTo>
                      <a:pt x="0" y="177"/>
                    </a:lnTo>
                    <a:lnTo>
                      <a:pt x="4" y="213"/>
                    </a:lnTo>
                    <a:lnTo>
                      <a:pt x="14" y="246"/>
                    </a:lnTo>
                    <a:lnTo>
                      <a:pt x="30" y="276"/>
                    </a:lnTo>
                    <a:lnTo>
                      <a:pt x="53" y="302"/>
                    </a:lnTo>
                    <a:lnTo>
                      <a:pt x="79" y="325"/>
                    </a:lnTo>
                    <a:lnTo>
                      <a:pt x="109" y="340"/>
                    </a:lnTo>
                    <a:lnTo>
                      <a:pt x="142" y="350"/>
                    </a:lnTo>
                    <a:lnTo>
                      <a:pt x="178" y="3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457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9134" y="120460"/>
            <a:ext cx="8007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Visual Collaboration (Charts’ Statistic)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11188" y="3213100"/>
            <a:ext cx="7632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defRPr/>
            </a:pP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ru-RU" sz="3200" b="1">
                <a:solidFill>
                  <a:srgbClr val="006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 rot="-5825025">
            <a:off x="7854859" y="575017"/>
            <a:ext cx="1346200" cy="1109662"/>
            <a:chOff x="244" y="2391"/>
            <a:chExt cx="1273" cy="769"/>
          </a:xfrm>
        </p:grpSpPr>
        <p:pic>
          <p:nvPicPr>
            <p:cNvPr id="18440" name="Picture 7" descr="in0035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379930">
              <a:off x="244" y="2812"/>
              <a:ext cx="35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1" name="Group 8"/>
            <p:cNvGrpSpPr>
              <a:grpSpLocks/>
            </p:cNvGrpSpPr>
            <p:nvPr/>
          </p:nvGrpSpPr>
          <p:grpSpPr bwMode="auto">
            <a:xfrm rot="10439126">
              <a:off x="593" y="2624"/>
              <a:ext cx="708" cy="268"/>
              <a:chOff x="3259" y="4037"/>
              <a:chExt cx="1916" cy="1306"/>
            </a:xfrm>
          </p:grpSpPr>
          <p:sp>
            <p:nvSpPr>
              <p:cNvPr id="18448" name="Freeform 9"/>
              <p:cNvSpPr>
                <a:spLocks/>
              </p:cNvSpPr>
              <p:nvPr/>
            </p:nvSpPr>
            <p:spPr bwMode="auto">
              <a:xfrm>
                <a:off x="3259" y="4037"/>
                <a:ext cx="1916" cy="1306"/>
              </a:xfrm>
              <a:custGeom>
                <a:avLst/>
                <a:gdLst>
                  <a:gd name="T0" fmla="*/ 1582 w 1916"/>
                  <a:gd name="T1" fmla="*/ 327 h 1306"/>
                  <a:gd name="T2" fmla="*/ 1674 w 1916"/>
                  <a:gd name="T3" fmla="*/ 0 h 1306"/>
                  <a:gd name="T4" fmla="*/ 1091 w 1916"/>
                  <a:gd name="T5" fmla="*/ 385 h 1306"/>
                  <a:gd name="T6" fmla="*/ 1053 w 1916"/>
                  <a:gd name="T7" fmla="*/ 533 h 1306"/>
                  <a:gd name="T8" fmla="*/ 398 w 1916"/>
                  <a:gd name="T9" fmla="*/ 940 h 1306"/>
                  <a:gd name="T10" fmla="*/ 313 w 1916"/>
                  <a:gd name="T11" fmla="*/ 731 h 1306"/>
                  <a:gd name="T12" fmla="*/ 0 w 1916"/>
                  <a:gd name="T13" fmla="*/ 1306 h 1306"/>
                  <a:gd name="T14" fmla="*/ 657 w 1916"/>
                  <a:gd name="T15" fmla="*/ 1282 h 1306"/>
                  <a:gd name="T16" fmla="*/ 507 w 1916"/>
                  <a:gd name="T17" fmla="*/ 1115 h 1306"/>
                  <a:gd name="T18" fmla="*/ 1164 w 1916"/>
                  <a:gd name="T19" fmla="*/ 709 h 1306"/>
                  <a:gd name="T20" fmla="*/ 1312 w 1916"/>
                  <a:gd name="T21" fmla="*/ 741 h 1306"/>
                  <a:gd name="T22" fmla="*/ 1916 w 1916"/>
                  <a:gd name="T23" fmla="*/ 389 h 1306"/>
                  <a:gd name="T24" fmla="*/ 1582 w 1916"/>
                  <a:gd name="T25" fmla="*/ 327 h 13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16"/>
                  <a:gd name="T40" fmla="*/ 0 h 1306"/>
                  <a:gd name="T41" fmla="*/ 1916 w 1916"/>
                  <a:gd name="T42" fmla="*/ 1306 h 13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16" h="1306">
                    <a:moveTo>
                      <a:pt x="1582" y="327"/>
                    </a:moveTo>
                    <a:lnTo>
                      <a:pt x="1674" y="0"/>
                    </a:lnTo>
                    <a:lnTo>
                      <a:pt x="1091" y="385"/>
                    </a:lnTo>
                    <a:lnTo>
                      <a:pt x="1053" y="533"/>
                    </a:lnTo>
                    <a:lnTo>
                      <a:pt x="398" y="940"/>
                    </a:lnTo>
                    <a:lnTo>
                      <a:pt x="313" y="731"/>
                    </a:lnTo>
                    <a:lnTo>
                      <a:pt x="0" y="1306"/>
                    </a:lnTo>
                    <a:lnTo>
                      <a:pt x="657" y="1282"/>
                    </a:lnTo>
                    <a:lnTo>
                      <a:pt x="507" y="1115"/>
                    </a:lnTo>
                    <a:lnTo>
                      <a:pt x="1164" y="709"/>
                    </a:lnTo>
                    <a:lnTo>
                      <a:pt x="1312" y="741"/>
                    </a:lnTo>
                    <a:lnTo>
                      <a:pt x="1916" y="389"/>
                    </a:lnTo>
                    <a:lnTo>
                      <a:pt x="1582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Freeform 10"/>
              <p:cNvSpPr>
                <a:spLocks/>
              </p:cNvSpPr>
              <p:nvPr/>
            </p:nvSpPr>
            <p:spPr bwMode="auto">
              <a:xfrm>
                <a:off x="3346" y="4155"/>
                <a:ext cx="1686" cy="1135"/>
              </a:xfrm>
              <a:custGeom>
                <a:avLst/>
                <a:gdLst>
                  <a:gd name="T0" fmla="*/ 1686 w 1686"/>
                  <a:gd name="T1" fmla="*/ 295 h 1135"/>
                  <a:gd name="T2" fmla="*/ 1217 w 1686"/>
                  <a:gd name="T3" fmla="*/ 570 h 1135"/>
                  <a:gd name="T4" fmla="*/ 1067 w 1686"/>
                  <a:gd name="T5" fmla="*/ 537 h 1135"/>
                  <a:gd name="T6" fmla="*/ 342 w 1686"/>
                  <a:gd name="T7" fmla="*/ 986 h 1135"/>
                  <a:gd name="T8" fmla="*/ 461 w 1686"/>
                  <a:gd name="T9" fmla="*/ 1118 h 1135"/>
                  <a:gd name="T10" fmla="*/ 0 w 1686"/>
                  <a:gd name="T11" fmla="*/ 1135 h 1135"/>
                  <a:gd name="T12" fmla="*/ 220 w 1686"/>
                  <a:gd name="T13" fmla="*/ 732 h 1135"/>
                  <a:gd name="T14" fmla="*/ 285 w 1686"/>
                  <a:gd name="T15" fmla="*/ 897 h 1135"/>
                  <a:gd name="T16" fmla="*/ 1011 w 1686"/>
                  <a:gd name="T17" fmla="*/ 446 h 1135"/>
                  <a:gd name="T18" fmla="*/ 1048 w 1686"/>
                  <a:gd name="T19" fmla="*/ 298 h 1135"/>
                  <a:gd name="T20" fmla="*/ 1502 w 1686"/>
                  <a:gd name="T21" fmla="*/ 0 h 1135"/>
                  <a:gd name="T22" fmla="*/ 1431 w 1686"/>
                  <a:gd name="T23" fmla="*/ 248 h 1135"/>
                  <a:gd name="T24" fmla="*/ 1686 w 1686"/>
                  <a:gd name="T25" fmla="*/ 295 h 11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6"/>
                  <a:gd name="T40" fmla="*/ 0 h 1135"/>
                  <a:gd name="T41" fmla="*/ 1686 w 1686"/>
                  <a:gd name="T42" fmla="*/ 1135 h 11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6" h="1135">
                    <a:moveTo>
                      <a:pt x="1686" y="295"/>
                    </a:moveTo>
                    <a:lnTo>
                      <a:pt x="1217" y="570"/>
                    </a:lnTo>
                    <a:lnTo>
                      <a:pt x="1067" y="537"/>
                    </a:lnTo>
                    <a:lnTo>
                      <a:pt x="342" y="986"/>
                    </a:lnTo>
                    <a:lnTo>
                      <a:pt x="461" y="1118"/>
                    </a:lnTo>
                    <a:lnTo>
                      <a:pt x="0" y="1135"/>
                    </a:lnTo>
                    <a:lnTo>
                      <a:pt x="220" y="732"/>
                    </a:lnTo>
                    <a:lnTo>
                      <a:pt x="285" y="897"/>
                    </a:lnTo>
                    <a:lnTo>
                      <a:pt x="1011" y="446"/>
                    </a:lnTo>
                    <a:lnTo>
                      <a:pt x="1048" y="298"/>
                    </a:lnTo>
                    <a:lnTo>
                      <a:pt x="1502" y="0"/>
                    </a:lnTo>
                    <a:lnTo>
                      <a:pt x="1431" y="248"/>
                    </a:lnTo>
                    <a:lnTo>
                      <a:pt x="1686" y="2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11"/>
            <p:cNvGrpSpPr>
              <a:grpSpLocks/>
            </p:cNvGrpSpPr>
            <p:nvPr/>
          </p:nvGrpSpPr>
          <p:grpSpPr bwMode="auto">
            <a:xfrm rot="-1379930">
              <a:off x="1296" y="2391"/>
              <a:ext cx="221" cy="288"/>
              <a:chOff x="8068" y="11809"/>
              <a:chExt cx="1865" cy="1859"/>
            </a:xfrm>
          </p:grpSpPr>
          <p:sp>
            <p:nvSpPr>
              <p:cNvPr id="18443" name="Freeform 12"/>
              <p:cNvSpPr>
                <a:spLocks/>
              </p:cNvSpPr>
              <p:nvPr/>
            </p:nvSpPr>
            <p:spPr bwMode="auto">
              <a:xfrm>
                <a:off x="8068" y="11809"/>
                <a:ext cx="1865" cy="1859"/>
              </a:xfrm>
              <a:custGeom>
                <a:avLst/>
                <a:gdLst>
                  <a:gd name="T0" fmla="*/ 1029 w 1865"/>
                  <a:gd name="T1" fmla="*/ 1855 h 1859"/>
                  <a:gd name="T2" fmla="*/ 1210 w 1865"/>
                  <a:gd name="T3" fmla="*/ 1817 h 1859"/>
                  <a:gd name="T4" fmla="*/ 1377 w 1865"/>
                  <a:gd name="T5" fmla="*/ 1747 h 1859"/>
                  <a:gd name="T6" fmla="*/ 1525 w 1865"/>
                  <a:gd name="T7" fmla="*/ 1647 h 1859"/>
                  <a:gd name="T8" fmla="*/ 1652 w 1865"/>
                  <a:gd name="T9" fmla="*/ 1520 h 1859"/>
                  <a:gd name="T10" fmla="*/ 1753 w 1865"/>
                  <a:gd name="T11" fmla="*/ 1372 h 1859"/>
                  <a:gd name="T12" fmla="*/ 1824 w 1865"/>
                  <a:gd name="T13" fmla="*/ 1206 h 1859"/>
                  <a:gd name="T14" fmla="*/ 1861 w 1865"/>
                  <a:gd name="T15" fmla="*/ 1023 h 1859"/>
                  <a:gd name="T16" fmla="*/ 1861 w 1865"/>
                  <a:gd name="T17" fmla="*/ 834 h 1859"/>
                  <a:gd name="T18" fmla="*/ 1824 w 1865"/>
                  <a:gd name="T19" fmla="*/ 653 h 1859"/>
                  <a:gd name="T20" fmla="*/ 1753 w 1865"/>
                  <a:gd name="T21" fmla="*/ 487 h 1859"/>
                  <a:gd name="T22" fmla="*/ 1652 w 1865"/>
                  <a:gd name="T23" fmla="*/ 339 h 1859"/>
                  <a:gd name="T24" fmla="*/ 1525 w 1865"/>
                  <a:gd name="T25" fmla="*/ 212 h 1859"/>
                  <a:gd name="T26" fmla="*/ 1377 w 1865"/>
                  <a:gd name="T27" fmla="*/ 112 h 1859"/>
                  <a:gd name="T28" fmla="*/ 1210 w 1865"/>
                  <a:gd name="T29" fmla="*/ 41 h 1859"/>
                  <a:gd name="T30" fmla="*/ 1029 w 1865"/>
                  <a:gd name="T31" fmla="*/ 4 h 1859"/>
                  <a:gd name="T32" fmla="*/ 838 w 1865"/>
                  <a:gd name="T33" fmla="*/ 4 h 1859"/>
                  <a:gd name="T34" fmla="*/ 655 w 1865"/>
                  <a:gd name="T35" fmla="*/ 41 h 1859"/>
                  <a:gd name="T36" fmla="*/ 488 w 1865"/>
                  <a:gd name="T37" fmla="*/ 112 h 1859"/>
                  <a:gd name="T38" fmla="*/ 340 w 1865"/>
                  <a:gd name="T39" fmla="*/ 212 h 1859"/>
                  <a:gd name="T40" fmla="*/ 213 w 1865"/>
                  <a:gd name="T41" fmla="*/ 339 h 1859"/>
                  <a:gd name="T42" fmla="*/ 112 w 1865"/>
                  <a:gd name="T43" fmla="*/ 487 h 1859"/>
                  <a:gd name="T44" fmla="*/ 42 w 1865"/>
                  <a:gd name="T45" fmla="*/ 653 h 1859"/>
                  <a:gd name="T46" fmla="*/ 4 w 1865"/>
                  <a:gd name="T47" fmla="*/ 834 h 1859"/>
                  <a:gd name="T48" fmla="*/ 4 w 1865"/>
                  <a:gd name="T49" fmla="*/ 1023 h 1859"/>
                  <a:gd name="T50" fmla="*/ 42 w 1865"/>
                  <a:gd name="T51" fmla="*/ 1206 h 1859"/>
                  <a:gd name="T52" fmla="*/ 112 w 1865"/>
                  <a:gd name="T53" fmla="*/ 1372 h 1859"/>
                  <a:gd name="T54" fmla="*/ 213 w 1865"/>
                  <a:gd name="T55" fmla="*/ 1520 h 1859"/>
                  <a:gd name="T56" fmla="*/ 340 w 1865"/>
                  <a:gd name="T57" fmla="*/ 1647 h 1859"/>
                  <a:gd name="T58" fmla="*/ 488 w 1865"/>
                  <a:gd name="T59" fmla="*/ 1747 h 1859"/>
                  <a:gd name="T60" fmla="*/ 655 w 1865"/>
                  <a:gd name="T61" fmla="*/ 1817 h 1859"/>
                  <a:gd name="T62" fmla="*/ 838 w 1865"/>
                  <a:gd name="T63" fmla="*/ 1855 h 18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5"/>
                  <a:gd name="T97" fmla="*/ 0 h 1859"/>
                  <a:gd name="T98" fmla="*/ 1865 w 1865"/>
                  <a:gd name="T99" fmla="*/ 1859 h 18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5" h="1859">
                    <a:moveTo>
                      <a:pt x="933" y="1859"/>
                    </a:moveTo>
                    <a:lnTo>
                      <a:pt x="1029" y="1855"/>
                    </a:lnTo>
                    <a:lnTo>
                      <a:pt x="1121" y="1840"/>
                    </a:lnTo>
                    <a:lnTo>
                      <a:pt x="1210" y="1817"/>
                    </a:lnTo>
                    <a:lnTo>
                      <a:pt x="1296" y="1786"/>
                    </a:lnTo>
                    <a:lnTo>
                      <a:pt x="1377" y="1747"/>
                    </a:lnTo>
                    <a:lnTo>
                      <a:pt x="1455" y="1700"/>
                    </a:lnTo>
                    <a:lnTo>
                      <a:pt x="1525" y="1647"/>
                    </a:lnTo>
                    <a:lnTo>
                      <a:pt x="1592" y="1586"/>
                    </a:lnTo>
                    <a:lnTo>
                      <a:pt x="1652" y="1520"/>
                    </a:lnTo>
                    <a:lnTo>
                      <a:pt x="1706" y="1448"/>
                    </a:lnTo>
                    <a:lnTo>
                      <a:pt x="1753" y="1372"/>
                    </a:lnTo>
                    <a:lnTo>
                      <a:pt x="1792" y="1290"/>
                    </a:lnTo>
                    <a:lnTo>
                      <a:pt x="1824" y="1206"/>
                    </a:lnTo>
                    <a:lnTo>
                      <a:pt x="1847" y="1117"/>
                    </a:lnTo>
                    <a:lnTo>
                      <a:pt x="1861" y="1023"/>
                    </a:lnTo>
                    <a:lnTo>
                      <a:pt x="1865" y="929"/>
                    </a:lnTo>
                    <a:lnTo>
                      <a:pt x="1861" y="834"/>
                    </a:lnTo>
                    <a:lnTo>
                      <a:pt x="1847" y="742"/>
                    </a:lnTo>
                    <a:lnTo>
                      <a:pt x="1824" y="653"/>
                    </a:lnTo>
                    <a:lnTo>
                      <a:pt x="1792" y="567"/>
                    </a:lnTo>
                    <a:lnTo>
                      <a:pt x="1753" y="487"/>
                    </a:lnTo>
                    <a:lnTo>
                      <a:pt x="1706" y="409"/>
                    </a:lnTo>
                    <a:lnTo>
                      <a:pt x="1652" y="339"/>
                    </a:lnTo>
                    <a:lnTo>
                      <a:pt x="1592" y="273"/>
                    </a:lnTo>
                    <a:lnTo>
                      <a:pt x="1525" y="212"/>
                    </a:lnTo>
                    <a:lnTo>
                      <a:pt x="1455" y="159"/>
                    </a:lnTo>
                    <a:lnTo>
                      <a:pt x="1377" y="112"/>
                    </a:lnTo>
                    <a:lnTo>
                      <a:pt x="1296" y="73"/>
                    </a:lnTo>
                    <a:lnTo>
                      <a:pt x="1210" y="41"/>
                    </a:lnTo>
                    <a:lnTo>
                      <a:pt x="1121" y="19"/>
                    </a:lnTo>
                    <a:lnTo>
                      <a:pt x="1029" y="4"/>
                    </a:lnTo>
                    <a:lnTo>
                      <a:pt x="933" y="0"/>
                    </a:lnTo>
                    <a:lnTo>
                      <a:pt x="838" y="4"/>
                    </a:lnTo>
                    <a:lnTo>
                      <a:pt x="745" y="19"/>
                    </a:lnTo>
                    <a:lnTo>
                      <a:pt x="655" y="41"/>
                    </a:lnTo>
                    <a:lnTo>
                      <a:pt x="570" y="73"/>
                    </a:lnTo>
                    <a:lnTo>
                      <a:pt x="488" y="112"/>
                    </a:lnTo>
                    <a:lnTo>
                      <a:pt x="412" y="159"/>
                    </a:lnTo>
                    <a:lnTo>
                      <a:pt x="340" y="212"/>
                    </a:lnTo>
                    <a:lnTo>
                      <a:pt x="274" y="273"/>
                    </a:lnTo>
                    <a:lnTo>
                      <a:pt x="213" y="339"/>
                    </a:lnTo>
                    <a:lnTo>
                      <a:pt x="160" y="409"/>
                    </a:lnTo>
                    <a:lnTo>
                      <a:pt x="112" y="487"/>
                    </a:lnTo>
                    <a:lnTo>
                      <a:pt x="73" y="567"/>
                    </a:lnTo>
                    <a:lnTo>
                      <a:pt x="42" y="653"/>
                    </a:lnTo>
                    <a:lnTo>
                      <a:pt x="19" y="742"/>
                    </a:lnTo>
                    <a:lnTo>
                      <a:pt x="4" y="834"/>
                    </a:lnTo>
                    <a:lnTo>
                      <a:pt x="0" y="929"/>
                    </a:lnTo>
                    <a:lnTo>
                      <a:pt x="4" y="1023"/>
                    </a:lnTo>
                    <a:lnTo>
                      <a:pt x="19" y="1117"/>
                    </a:lnTo>
                    <a:lnTo>
                      <a:pt x="42" y="1206"/>
                    </a:lnTo>
                    <a:lnTo>
                      <a:pt x="73" y="1290"/>
                    </a:lnTo>
                    <a:lnTo>
                      <a:pt x="112" y="1372"/>
                    </a:lnTo>
                    <a:lnTo>
                      <a:pt x="160" y="1448"/>
                    </a:lnTo>
                    <a:lnTo>
                      <a:pt x="213" y="1520"/>
                    </a:lnTo>
                    <a:lnTo>
                      <a:pt x="274" y="1586"/>
                    </a:lnTo>
                    <a:lnTo>
                      <a:pt x="340" y="1647"/>
                    </a:lnTo>
                    <a:lnTo>
                      <a:pt x="412" y="1700"/>
                    </a:lnTo>
                    <a:lnTo>
                      <a:pt x="488" y="1747"/>
                    </a:lnTo>
                    <a:lnTo>
                      <a:pt x="570" y="1786"/>
                    </a:lnTo>
                    <a:lnTo>
                      <a:pt x="655" y="1817"/>
                    </a:lnTo>
                    <a:lnTo>
                      <a:pt x="745" y="1840"/>
                    </a:lnTo>
                    <a:lnTo>
                      <a:pt x="838" y="1855"/>
                    </a:lnTo>
                    <a:lnTo>
                      <a:pt x="933" y="18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3"/>
              <p:cNvSpPr>
                <a:spLocks/>
              </p:cNvSpPr>
              <p:nvPr/>
            </p:nvSpPr>
            <p:spPr bwMode="auto">
              <a:xfrm>
                <a:off x="8303" y="12043"/>
                <a:ext cx="1396" cy="1391"/>
              </a:xfrm>
              <a:custGeom>
                <a:avLst/>
                <a:gdLst>
                  <a:gd name="T0" fmla="*/ 770 w 1396"/>
                  <a:gd name="T1" fmla="*/ 1387 h 1391"/>
                  <a:gd name="T2" fmla="*/ 906 w 1396"/>
                  <a:gd name="T3" fmla="*/ 1359 h 1391"/>
                  <a:gd name="T4" fmla="*/ 1031 w 1396"/>
                  <a:gd name="T5" fmla="*/ 1306 h 1391"/>
                  <a:gd name="T6" fmla="*/ 1142 w 1396"/>
                  <a:gd name="T7" fmla="*/ 1232 h 1391"/>
                  <a:gd name="T8" fmla="*/ 1237 w 1396"/>
                  <a:gd name="T9" fmla="*/ 1138 h 1391"/>
                  <a:gd name="T10" fmla="*/ 1312 w 1396"/>
                  <a:gd name="T11" fmla="*/ 1026 h 1391"/>
                  <a:gd name="T12" fmla="*/ 1364 w 1396"/>
                  <a:gd name="T13" fmla="*/ 901 h 1391"/>
                  <a:gd name="T14" fmla="*/ 1393 w 1396"/>
                  <a:gd name="T15" fmla="*/ 766 h 1391"/>
                  <a:gd name="T16" fmla="*/ 1393 w 1396"/>
                  <a:gd name="T17" fmla="*/ 624 h 1391"/>
                  <a:gd name="T18" fmla="*/ 1364 w 1396"/>
                  <a:gd name="T19" fmla="*/ 488 h 1391"/>
                  <a:gd name="T20" fmla="*/ 1312 w 1396"/>
                  <a:gd name="T21" fmla="*/ 363 h 1391"/>
                  <a:gd name="T22" fmla="*/ 1237 w 1396"/>
                  <a:gd name="T23" fmla="*/ 253 h 1391"/>
                  <a:gd name="T24" fmla="*/ 1142 w 1396"/>
                  <a:gd name="T25" fmla="*/ 159 h 1391"/>
                  <a:gd name="T26" fmla="*/ 1031 w 1396"/>
                  <a:gd name="T27" fmla="*/ 83 h 1391"/>
                  <a:gd name="T28" fmla="*/ 906 w 1396"/>
                  <a:gd name="T29" fmla="*/ 31 h 1391"/>
                  <a:gd name="T30" fmla="*/ 770 w 1396"/>
                  <a:gd name="T31" fmla="*/ 4 h 1391"/>
                  <a:gd name="T32" fmla="*/ 626 w 1396"/>
                  <a:gd name="T33" fmla="*/ 4 h 1391"/>
                  <a:gd name="T34" fmla="*/ 491 w 1396"/>
                  <a:gd name="T35" fmla="*/ 31 h 1391"/>
                  <a:gd name="T36" fmla="*/ 366 w 1396"/>
                  <a:gd name="T37" fmla="*/ 83 h 1391"/>
                  <a:gd name="T38" fmla="*/ 253 w 1396"/>
                  <a:gd name="T39" fmla="*/ 159 h 1391"/>
                  <a:gd name="T40" fmla="*/ 160 w 1396"/>
                  <a:gd name="T41" fmla="*/ 253 h 1391"/>
                  <a:gd name="T42" fmla="*/ 85 w 1396"/>
                  <a:gd name="T43" fmla="*/ 363 h 1391"/>
                  <a:gd name="T44" fmla="*/ 31 w 1396"/>
                  <a:gd name="T45" fmla="*/ 488 h 1391"/>
                  <a:gd name="T46" fmla="*/ 4 w 1396"/>
                  <a:gd name="T47" fmla="*/ 624 h 1391"/>
                  <a:gd name="T48" fmla="*/ 4 w 1396"/>
                  <a:gd name="T49" fmla="*/ 766 h 1391"/>
                  <a:gd name="T50" fmla="*/ 31 w 1396"/>
                  <a:gd name="T51" fmla="*/ 901 h 1391"/>
                  <a:gd name="T52" fmla="*/ 85 w 1396"/>
                  <a:gd name="T53" fmla="*/ 1026 h 1391"/>
                  <a:gd name="T54" fmla="*/ 160 w 1396"/>
                  <a:gd name="T55" fmla="*/ 1138 h 1391"/>
                  <a:gd name="T56" fmla="*/ 253 w 1396"/>
                  <a:gd name="T57" fmla="*/ 1232 h 1391"/>
                  <a:gd name="T58" fmla="*/ 366 w 1396"/>
                  <a:gd name="T59" fmla="*/ 1306 h 1391"/>
                  <a:gd name="T60" fmla="*/ 491 w 1396"/>
                  <a:gd name="T61" fmla="*/ 1359 h 1391"/>
                  <a:gd name="T62" fmla="*/ 626 w 1396"/>
                  <a:gd name="T63" fmla="*/ 1387 h 13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96"/>
                  <a:gd name="T97" fmla="*/ 0 h 1391"/>
                  <a:gd name="T98" fmla="*/ 1396 w 1396"/>
                  <a:gd name="T99" fmla="*/ 1391 h 13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96" h="1391">
                    <a:moveTo>
                      <a:pt x="698" y="1391"/>
                    </a:moveTo>
                    <a:lnTo>
                      <a:pt x="770" y="1387"/>
                    </a:lnTo>
                    <a:lnTo>
                      <a:pt x="840" y="1377"/>
                    </a:lnTo>
                    <a:lnTo>
                      <a:pt x="906" y="1359"/>
                    </a:lnTo>
                    <a:lnTo>
                      <a:pt x="971" y="1336"/>
                    </a:lnTo>
                    <a:lnTo>
                      <a:pt x="1031" y="1306"/>
                    </a:lnTo>
                    <a:lnTo>
                      <a:pt x="1089" y="1272"/>
                    </a:lnTo>
                    <a:lnTo>
                      <a:pt x="1142" y="1232"/>
                    </a:lnTo>
                    <a:lnTo>
                      <a:pt x="1193" y="1187"/>
                    </a:lnTo>
                    <a:lnTo>
                      <a:pt x="1237" y="1138"/>
                    </a:lnTo>
                    <a:lnTo>
                      <a:pt x="1278" y="1084"/>
                    </a:lnTo>
                    <a:lnTo>
                      <a:pt x="1312" y="1026"/>
                    </a:lnTo>
                    <a:lnTo>
                      <a:pt x="1341" y="966"/>
                    </a:lnTo>
                    <a:lnTo>
                      <a:pt x="1364" y="901"/>
                    </a:lnTo>
                    <a:lnTo>
                      <a:pt x="1381" y="835"/>
                    </a:lnTo>
                    <a:lnTo>
                      <a:pt x="1393" y="766"/>
                    </a:lnTo>
                    <a:lnTo>
                      <a:pt x="1396" y="695"/>
                    </a:lnTo>
                    <a:lnTo>
                      <a:pt x="1393" y="624"/>
                    </a:lnTo>
                    <a:lnTo>
                      <a:pt x="1381" y="555"/>
                    </a:lnTo>
                    <a:lnTo>
                      <a:pt x="1364" y="488"/>
                    </a:lnTo>
                    <a:lnTo>
                      <a:pt x="1341" y="425"/>
                    </a:lnTo>
                    <a:lnTo>
                      <a:pt x="1312" y="363"/>
                    </a:lnTo>
                    <a:lnTo>
                      <a:pt x="1278" y="307"/>
                    </a:lnTo>
                    <a:lnTo>
                      <a:pt x="1237" y="253"/>
                    </a:lnTo>
                    <a:lnTo>
                      <a:pt x="1193" y="204"/>
                    </a:lnTo>
                    <a:lnTo>
                      <a:pt x="1142" y="159"/>
                    </a:lnTo>
                    <a:lnTo>
                      <a:pt x="1089" y="119"/>
                    </a:lnTo>
                    <a:lnTo>
                      <a:pt x="1031" y="83"/>
                    </a:lnTo>
                    <a:lnTo>
                      <a:pt x="971" y="54"/>
                    </a:lnTo>
                    <a:lnTo>
                      <a:pt x="906" y="31"/>
                    </a:lnTo>
                    <a:lnTo>
                      <a:pt x="840" y="14"/>
                    </a:lnTo>
                    <a:lnTo>
                      <a:pt x="770" y="4"/>
                    </a:lnTo>
                    <a:lnTo>
                      <a:pt x="698" y="0"/>
                    </a:lnTo>
                    <a:lnTo>
                      <a:pt x="626" y="4"/>
                    </a:lnTo>
                    <a:lnTo>
                      <a:pt x="557" y="14"/>
                    </a:lnTo>
                    <a:lnTo>
                      <a:pt x="491" y="31"/>
                    </a:lnTo>
                    <a:lnTo>
                      <a:pt x="426" y="54"/>
                    </a:lnTo>
                    <a:lnTo>
                      <a:pt x="366" y="83"/>
                    </a:lnTo>
                    <a:lnTo>
                      <a:pt x="308" y="119"/>
                    </a:lnTo>
                    <a:lnTo>
                      <a:pt x="253" y="159"/>
                    </a:lnTo>
                    <a:lnTo>
                      <a:pt x="204" y="204"/>
                    </a:lnTo>
                    <a:lnTo>
                      <a:pt x="160" y="253"/>
                    </a:lnTo>
                    <a:lnTo>
                      <a:pt x="119" y="307"/>
                    </a:lnTo>
                    <a:lnTo>
                      <a:pt x="85" y="363"/>
                    </a:lnTo>
                    <a:lnTo>
                      <a:pt x="55" y="425"/>
                    </a:lnTo>
                    <a:lnTo>
                      <a:pt x="31" y="488"/>
                    </a:lnTo>
                    <a:lnTo>
                      <a:pt x="14" y="555"/>
                    </a:lnTo>
                    <a:lnTo>
                      <a:pt x="4" y="624"/>
                    </a:lnTo>
                    <a:lnTo>
                      <a:pt x="0" y="695"/>
                    </a:lnTo>
                    <a:lnTo>
                      <a:pt x="4" y="766"/>
                    </a:lnTo>
                    <a:lnTo>
                      <a:pt x="14" y="835"/>
                    </a:lnTo>
                    <a:lnTo>
                      <a:pt x="31" y="901"/>
                    </a:lnTo>
                    <a:lnTo>
                      <a:pt x="55" y="966"/>
                    </a:lnTo>
                    <a:lnTo>
                      <a:pt x="85" y="1026"/>
                    </a:lnTo>
                    <a:lnTo>
                      <a:pt x="119" y="1084"/>
                    </a:lnTo>
                    <a:lnTo>
                      <a:pt x="160" y="1138"/>
                    </a:lnTo>
                    <a:lnTo>
                      <a:pt x="204" y="1187"/>
                    </a:lnTo>
                    <a:lnTo>
                      <a:pt x="253" y="1232"/>
                    </a:lnTo>
                    <a:lnTo>
                      <a:pt x="308" y="1272"/>
                    </a:lnTo>
                    <a:lnTo>
                      <a:pt x="366" y="1306"/>
                    </a:lnTo>
                    <a:lnTo>
                      <a:pt x="426" y="1336"/>
                    </a:lnTo>
                    <a:lnTo>
                      <a:pt x="491" y="1359"/>
                    </a:lnTo>
                    <a:lnTo>
                      <a:pt x="557" y="1377"/>
                    </a:lnTo>
                    <a:lnTo>
                      <a:pt x="626" y="1387"/>
                    </a:lnTo>
                    <a:lnTo>
                      <a:pt x="698" y="13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4"/>
              <p:cNvSpPr>
                <a:spLocks/>
              </p:cNvSpPr>
              <p:nvPr/>
            </p:nvSpPr>
            <p:spPr bwMode="auto">
              <a:xfrm>
                <a:off x="8471" y="12209"/>
                <a:ext cx="1061" cy="1057"/>
              </a:xfrm>
              <a:custGeom>
                <a:avLst/>
                <a:gdLst>
                  <a:gd name="T0" fmla="*/ 585 w 1061"/>
                  <a:gd name="T1" fmla="*/ 1054 h 1057"/>
                  <a:gd name="T2" fmla="*/ 689 w 1061"/>
                  <a:gd name="T3" fmla="*/ 1033 h 1057"/>
                  <a:gd name="T4" fmla="*/ 784 w 1061"/>
                  <a:gd name="T5" fmla="*/ 994 h 1057"/>
                  <a:gd name="T6" fmla="*/ 868 w 1061"/>
                  <a:gd name="T7" fmla="*/ 936 h 1057"/>
                  <a:gd name="T8" fmla="*/ 940 w 1061"/>
                  <a:gd name="T9" fmla="*/ 865 h 1057"/>
                  <a:gd name="T10" fmla="*/ 997 w 1061"/>
                  <a:gd name="T11" fmla="*/ 780 h 1057"/>
                  <a:gd name="T12" fmla="*/ 1038 w 1061"/>
                  <a:gd name="T13" fmla="*/ 685 h 1057"/>
                  <a:gd name="T14" fmla="*/ 1058 w 1061"/>
                  <a:gd name="T15" fmla="*/ 583 h 1057"/>
                  <a:gd name="T16" fmla="*/ 1058 w 1061"/>
                  <a:gd name="T17" fmla="*/ 474 h 1057"/>
                  <a:gd name="T18" fmla="*/ 1038 w 1061"/>
                  <a:gd name="T19" fmla="*/ 372 h 1057"/>
                  <a:gd name="T20" fmla="*/ 997 w 1061"/>
                  <a:gd name="T21" fmla="*/ 277 h 1057"/>
                  <a:gd name="T22" fmla="*/ 940 w 1061"/>
                  <a:gd name="T23" fmla="*/ 193 h 1057"/>
                  <a:gd name="T24" fmla="*/ 868 w 1061"/>
                  <a:gd name="T25" fmla="*/ 121 h 1057"/>
                  <a:gd name="T26" fmla="*/ 784 w 1061"/>
                  <a:gd name="T27" fmla="*/ 64 h 1057"/>
                  <a:gd name="T28" fmla="*/ 689 w 1061"/>
                  <a:gd name="T29" fmla="*/ 25 h 1057"/>
                  <a:gd name="T30" fmla="*/ 585 w 1061"/>
                  <a:gd name="T31" fmla="*/ 3 h 1057"/>
                  <a:gd name="T32" fmla="*/ 476 w 1061"/>
                  <a:gd name="T33" fmla="*/ 3 h 1057"/>
                  <a:gd name="T34" fmla="*/ 373 w 1061"/>
                  <a:gd name="T35" fmla="*/ 25 h 1057"/>
                  <a:gd name="T36" fmla="*/ 278 w 1061"/>
                  <a:gd name="T37" fmla="*/ 64 h 1057"/>
                  <a:gd name="T38" fmla="*/ 193 w 1061"/>
                  <a:gd name="T39" fmla="*/ 121 h 1057"/>
                  <a:gd name="T40" fmla="*/ 121 w 1061"/>
                  <a:gd name="T41" fmla="*/ 193 h 1057"/>
                  <a:gd name="T42" fmla="*/ 64 w 1061"/>
                  <a:gd name="T43" fmla="*/ 277 h 1057"/>
                  <a:gd name="T44" fmla="*/ 25 w 1061"/>
                  <a:gd name="T45" fmla="*/ 372 h 1057"/>
                  <a:gd name="T46" fmla="*/ 3 w 1061"/>
                  <a:gd name="T47" fmla="*/ 474 h 1057"/>
                  <a:gd name="T48" fmla="*/ 3 w 1061"/>
                  <a:gd name="T49" fmla="*/ 583 h 1057"/>
                  <a:gd name="T50" fmla="*/ 25 w 1061"/>
                  <a:gd name="T51" fmla="*/ 685 h 1057"/>
                  <a:gd name="T52" fmla="*/ 64 w 1061"/>
                  <a:gd name="T53" fmla="*/ 780 h 1057"/>
                  <a:gd name="T54" fmla="*/ 121 w 1061"/>
                  <a:gd name="T55" fmla="*/ 865 h 1057"/>
                  <a:gd name="T56" fmla="*/ 193 w 1061"/>
                  <a:gd name="T57" fmla="*/ 936 h 1057"/>
                  <a:gd name="T58" fmla="*/ 278 w 1061"/>
                  <a:gd name="T59" fmla="*/ 994 h 1057"/>
                  <a:gd name="T60" fmla="*/ 373 w 1061"/>
                  <a:gd name="T61" fmla="*/ 1033 h 1057"/>
                  <a:gd name="T62" fmla="*/ 476 w 1061"/>
                  <a:gd name="T63" fmla="*/ 1054 h 10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1"/>
                  <a:gd name="T97" fmla="*/ 0 h 1057"/>
                  <a:gd name="T98" fmla="*/ 1061 w 1061"/>
                  <a:gd name="T99" fmla="*/ 1057 h 10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1" h="1057">
                    <a:moveTo>
                      <a:pt x="530" y="1057"/>
                    </a:moveTo>
                    <a:lnTo>
                      <a:pt x="585" y="1054"/>
                    </a:lnTo>
                    <a:lnTo>
                      <a:pt x="637" y="1047"/>
                    </a:lnTo>
                    <a:lnTo>
                      <a:pt x="689" y="1033"/>
                    </a:lnTo>
                    <a:lnTo>
                      <a:pt x="738" y="1015"/>
                    </a:lnTo>
                    <a:lnTo>
                      <a:pt x="784" y="994"/>
                    </a:lnTo>
                    <a:lnTo>
                      <a:pt x="827" y="967"/>
                    </a:lnTo>
                    <a:lnTo>
                      <a:pt x="868" y="936"/>
                    </a:lnTo>
                    <a:lnTo>
                      <a:pt x="906" y="902"/>
                    </a:lnTo>
                    <a:lnTo>
                      <a:pt x="940" y="865"/>
                    </a:lnTo>
                    <a:lnTo>
                      <a:pt x="970" y="824"/>
                    </a:lnTo>
                    <a:lnTo>
                      <a:pt x="997" y="780"/>
                    </a:lnTo>
                    <a:lnTo>
                      <a:pt x="1019" y="734"/>
                    </a:lnTo>
                    <a:lnTo>
                      <a:pt x="1038" y="685"/>
                    </a:lnTo>
                    <a:lnTo>
                      <a:pt x="1050" y="635"/>
                    </a:lnTo>
                    <a:lnTo>
                      <a:pt x="1058" y="583"/>
                    </a:lnTo>
                    <a:lnTo>
                      <a:pt x="1061" y="529"/>
                    </a:lnTo>
                    <a:lnTo>
                      <a:pt x="1058" y="474"/>
                    </a:lnTo>
                    <a:lnTo>
                      <a:pt x="1050" y="422"/>
                    </a:lnTo>
                    <a:lnTo>
                      <a:pt x="1038" y="372"/>
                    </a:lnTo>
                    <a:lnTo>
                      <a:pt x="1019" y="323"/>
                    </a:lnTo>
                    <a:lnTo>
                      <a:pt x="997" y="277"/>
                    </a:lnTo>
                    <a:lnTo>
                      <a:pt x="970" y="233"/>
                    </a:lnTo>
                    <a:lnTo>
                      <a:pt x="940" y="193"/>
                    </a:lnTo>
                    <a:lnTo>
                      <a:pt x="906" y="155"/>
                    </a:lnTo>
                    <a:lnTo>
                      <a:pt x="868" y="121"/>
                    </a:lnTo>
                    <a:lnTo>
                      <a:pt x="827" y="91"/>
                    </a:lnTo>
                    <a:lnTo>
                      <a:pt x="784" y="64"/>
                    </a:lnTo>
                    <a:lnTo>
                      <a:pt x="738" y="42"/>
                    </a:lnTo>
                    <a:lnTo>
                      <a:pt x="689" y="25"/>
                    </a:lnTo>
                    <a:lnTo>
                      <a:pt x="637" y="10"/>
                    </a:lnTo>
                    <a:lnTo>
                      <a:pt x="585" y="3"/>
                    </a:lnTo>
                    <a:lnTo>
                      <a:pt x="530" y="0"/>
                    </a:lnTo>
                    <a:lnTo>
                      <a:pt x="476" y="3"/>
                    </a:lnTo>
                    <a:lnTo>
                      <a:pt x="424" y="10"/>
                    </a:lnTo>
                    <a:lnTo>
                      <a:pt x="373" y="25"/>
                    </a:lnTo>
                    <a:lnTo>
                      <a:pt x="324" y="42"/>
                    </a:lnTo>
                    <a:lnTo>
                      <a:pt x="278" y="64"/>
                    </a:lnTo>
                    <a:lnTo>
                      <a:pt x="234" y="91"/>
                    </a:lnTo>
                    <a:lnTo>
                      <a:pt x="193" y="121"/>
                    </a:lnTo>
                    <a:lnTo>
                      <a:pt x="156" y="155"/>
                    </a:lnTo>
                    <a:lnTo>
                      <a:pt x="121" y="193"/>
                    </a:lnTo>
                    <a:lnTo>
                      <a:pt x="91" y="233"/>
                    </a:lnTo>
                    <a:lnTo>
                      <a:pt x="64" y="277"/>
                    </a:lnTo>
                    <a:lnTo>
                      <a:pt x="42" y="323"/>
                    </a:lnTo>
                    <a:lnTo>
                      <a:pt x="25" y="372"/>
                    </a:lnTo>
                    <a:lnTo>
                      <a:pt x="10" y="422"/>
                    </a:lnTo>
                    <a:lnTo>
                      <a:pt x="3" y="474"/>
                    </a:lnTo>
                    <a:lnTo>
                      <a:pt x="0" y="529"/>
                    </a:lnTo>
                    <a:lnTo>
                      <a:pt x="3" y="583"/>
                    </a:lnTo>
                    <a:lnTo>
                      <a:pt x="10" y="635"/>
                    </a:lnTo>
                    <a:lnTo>
                      <a:pt x="25" y="685"/>
                    </a:lnTo>
                    <a:lnTo>
                      <a:pt x="42" y="734"/>
                    </a:lnTo>
                    <a:lnTo>
                      <a:pt x="64" y="780"/>
                    </a:lnTo>
                    <a:lnTo>
                      <a:pt x="91" y="824"/>
                    </a:lnTo>
                    <a:lnTo>
                      <a:pt x="121" y="865"/>
                    </a:lnTo>
                    <a:lnTo>
                      <a:pt x="156" y="902"/>
                    </a:lnTo>
                    <a:lnTo>
                      <a:pt x="193" y="936"/>
                    </a:lnTo>
                    <a:lnTo>
                      <a:pt x="234" y="967"/>
                    </a:lnTo>
                    <a:lnTo>
                      <a:pt x="278" y="994"/>
                    </a:lnTo>
                    <a:lnTo>
                      <a:pt x="324" y="1015"/>
                    </a:lnTo>
                    <a:lnTo>
                      <a:pt x="373" y="1033"/>
                    </a:lnTo>
                    <a:lnTo>
                      <a:pt x="424" y="1047"/>
                    </a:lnTo>
                    <a:lnTo>
                      <a:pt x="476" y="1054"/>
                    </a:lnTo>
                    <a:lnTo>
                      <a:pt x="530" y="10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5"/>
              <p:cNvSpPr>
                <a:spLocks/>
              </p:cNvSpPr>
              <p:nvPr/>
            </p:nvSpPr>
            <p:spPr bwMode="auto">
              <a:xfrm>
                <a:off x="8679" y="12416"/>
                <a:ext cx="647" cy="643"/>
              </a:xfrm>
              <a:custGeom>
                <a:avLst/>
                <a:gdLst>
                  <a:gd name="T0" fmla="*/ 356 w 647"/>
                  <a:gd name="T1" fmla="*/ 642 h 643"/>
                  <a:gd name="T2" fmla="*/ 419 w 647"/>
                  <a:gd name="T3" fmla="*/ 629 h 643"/>
                  <a:gd name="T4" fmla="*/ 477 w 647"/>
                  <a:gd name="T5" fmla="*/ 605 h 643"/>
                  <a:gd name="T6" fmla="*/ 528 w 647"/>
                  <a:gd name="T7" fmla="*/ 570 h 643"/>
                  <a:gd name="T8" fmla="*/ 573 w 647"/>
                  <a:gd name="T9" fmla="*/ 527 h 643"/>
                  <a:gd name="T10" fmla="*/ 608 w 647"/>
                  <a:gd name="T11" fmla="*/ 475 h 643"/>
                  <a:gd name="T12" fmla="*/ 632 w 647"/>
                  <a:gd name="T13" fmla="*/ 418 h 643"/>
                  <a:gd name="T14" fmla="*/ 645 w 647"/>
                  <a:gd name="T15" fmla="*/ 355 h 643"/>
                  <a:gd name="T16" fmla="*/ 645 w 647"/>
                  <a:gd name="T17" fmla="*/ 289 h 643"/>
                  <a:gd name="T18" fmla="*/ 632 w 647"/>
                  <a:gd name="T19" fmla="*/ 227 h 643"/>
                  <a:gd name="T20" fmla="*/ 608 w 647"/>
                  <a:gd name="T21" fmla="*/ 170 h 643"/>
                  <a:gd name="T22" fmla="*/ 573 w 647"/>
                  <a:gd name="T23" fmla="*/ 118 h 643"/>
                  <a:gd name="T24" fmla="*/ 528 w 647"/>
                  <a:gd name="T25" fmla="*/ 73 h 643"/>
                  <a:gd name="T26" fmla="*/ 477 w 647"/>
                  <a:gd name="T27" fmla="*/ 39 h 643"/>
                  <a:gd name="T28" fmla="*/ 419 w 647"/>
                  <a:gd name="T29" fmla="*/ 14 h 643"/>
                  <a:gd name="T30" fmla="*/ 356 w 647"/>
                  <a:gd name="T31" fmla="*/ 2 h 643"/>
                  <a:gd name="T32" fmla="*/ 289 w 647"/>
                  <a:gd name="T33" fmla="*/ 2 h 643"/>
                  <a:gd name="T34" fmla="*/ 226 w 647"/>
                  <a:gd name="T35" fmla="*/ 14 h 643"/>
                  <a:gd name="T36" fmla="*/ 168 w 647"/>
                  <a:gd name="T37" fmla="*/ 39 h 643"/>
                  <a:gd name="T38" fmla="*/ 116 w 647"/>
                  <a:gd name="T39" fmla="*/ 73 h 643"/>
                  <a:gd name="T40" fmla="*/ 73 w 647"/>
                  <a:gd name="T41" fmla="*/ 118 h 643"/>
                  <a:gd name="T42" fmla="*/ 39 w 647"/>
                  <a:gd name="T43" fmla="*/ 170 h 643"/>
                  <a:gd name="T44" fmla="*/ 14 w 647"/>
                  <a:gd name="T45" fmla="*/ 227 h 643"/>
                  <a:gd name="T46" fmla="*/ 1 w 647"/>
                  <a:gd name="T47" fmla="*/ 289 h 643"/>
                  <a:gd name="T48" fmla="*/ 1 w 647"/>
                  <a:gd name="T49" fmla="*/ 355 h 643"/>
                  <a:gd name="T50" fmla="*/ 14 w 647"/>
                  <a:gd name="T51" fmla="*/ 418 h 643"/>
                  <a:gd name="T52" fmla="*/ 39 w 647"/>
                  <a:gd name="T53" fmla="*/ 475 h 643"/>
                  <a:gd name="T54" fmla="*/ 73 w 647"/>
                  <a:gd name="T55" fmla="*/ 527 h 643"/>
                  <a:gd name="T56" fmla="*/ 116 w 647"/>
                  <a:gd name="T57" fmla="*/ 570 h 643"/>
                  <a:gd name="T58" fmla="*/ 168 w 647"/>
                  <a:gd name="T59" fmla="*/ 605 h 643"/>
                  <a:gd name="T60" fmla="*/ 226 w 647"/>
                  <a:gd name="T61" fmla="*/ 629 h 643"/>
                  <a:gd name="T62" fmla="*/ 289 w 647"/>
                  <a:gd name="T63" fmla="*/ 642 h 6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7"/>
                  <a:gd name="T97" fmla="*/ 0 h 643"/>
                  <a:gd name="T98" fmla="*/ 647 w 647"/>
                  <a:gd name="T99" fmla="*/ 643 h 6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7" h="643">
                    <a:moveTo>
                      <a:pt x="322" y="643"/>
                    </a:moveTo>
                    <a:lnTo>
                      <a:pt x="356" y="642"/>
                    </a:lnTo>
                    <a:lnTo>
                      <a:pt x="387" y="636"/>
                    </a:lnTo>
                    <a:lnTo>
                      <a:pt x="419" y="629"/>
                    </a:lnTo>
                    <a:lnTo>
                      <a:pt x="448" y="617"/>
                    </a:lnTo>
                    <a:lnTo>
                      <a:pt x="477" y="605"/>
                    </a:lnTo>
                    <a:lnTo>
                      <a:pt x="504" y="589"/>
                    </a:lnTo>
                    <a:lnTo>
                      <a:pt x="528" y="570"/>
                    </a:lnTo>
                    <a:lnTo>
                      <a:pt x="551" y="549"/>
                    </a:lnTo>
                    <a:lnTo>
                      <a:pt x="573" y="527"/>
                    </a:lnTo>
                    <a:lnTo>
                      <a:pt x="592" y="501"/>
                    </a:lnTo>
                    <a:lnTo>
                      <a:pt x="608" y="475"/>
                    </a:lnTo>
                    <a:lnTo>
                      <a:pt x="621" y="447"/>
                    </a:lnTo>
                    <a:lnTo>
                      <a:pt x="632" y="418"/>
                    </a:lnTo>
                    <a:lnTo>
                      <a:pt x="639" y="386"/>
                    </a:lnTo>
                    <a:lnTo>
                      <a:pt x="645" y="355"/>
                    </a:lnTo>
                    <a:lnTo>
                      <a:pt x="647" y="322"/>
                    </a:lnTo>
                    <a:lnTo>
                      <a:pt x="645" y="289"/>
                    </a:lnTo>
                    <a:lnTo>
                      <a:pt x="639" y="257"/>
                    </a:lnTo>
                    <a:lnTo>
                      <a:pt x="632" y="227"/>
                    </a:lnTo>
                    <a:lnTo>
                      <a:pt x="621" y="197"/>
                    </a:lnTo>
                    <a:lnTo>
                      <a:pt x="608" y="170"/>
                    </a:lnTo>
                    <a:lnTo>
                      <a:pt x="592" y="142"/>
                    </a:lnTo>
                    <a:lnTo>
                      <a:pt x="573" y="118"/>
                    </a:lnTo>
                    <a:lnTo>
                      <a:pt x="551" y="95"/>
                    </a:lnTo>
                    <a:lnTo>
                      <a:pt x="528" y="73"/>
                    </a:lnTo>
                    <a:lnTo>
                      <a:pt x="504" y="55"/>
                    </a:lnTo>
                    <a:lnTo>
                      <a:pt x="477" y="39"/>
                    </a:lnTo>
                    <a:lnTo>
                      <a:pt x="448" y="26"/>
                    </a:lnTo>
                    <a:lnTo>
                      <a:pt x="419" y="14"/>
                    </a:lnTo>
                    <a:lnTo>
                      <a:pt x="387" y="7"/>
                    </a:lnTo>
                    <a:lnTo>
                      <a:pt x="356" y="2"/>
                    </a:lnTo>
                    <a:lnTo>
                      <a:pt x="322" y="0"/>
                    </a:lnTo>
                    <a:lnTo>
                      <a:pt x="289" y="2"/>
                    </a:lnTo>
                    <a:lnTo>
                      <a:pt x="258" y="7"/>
                    </a:lnTo>
                    <a:lnTo>
                      <a:pt x="226" y="14"/>
                    </a:lnTo>
                    <a:lnTo>
                      <a:pt x="197" y="26"/>
                    </a:lnTo>
                    <a:lnTo>
                      <a:pt x="168" y="39"/>
                    </a:lnTo>
                    <a:lnTo>
                      <a:pt x="142" y="55"/>
                    </a:lnTo>
                    <a:lnTo>
                      <a:pt x="116" y="73"/>
                    </a:lnTo>
                    <a:lnTo>
                      <a:pt x="95" y="95"/>
                    </a:lnTo>
                    <a:lnTo>
                      <a:pt x="73" y="118"/>
                    </a:lnTo>
                    <a:lnTo>
                      <a:pt x="55" y="142"/>
                    </a:lnTo>
                    <a:lnTo>
                      <a:pt x="39" y="170"/>
                    </a:lnTo>
                    <a:lnTo>
                      <a:pt x="26" y="197"/>
                    </a:lnTo>
                    <a:lnTo>
                      <a:pt x="14" y="227"/>
                    </a:lnTo>
                    <a:lnTo>
                      <a:pt x="7" y="257"/>
                    </a:lnTo>
                    <a:lnTo>
                      <a:pt x="1" y="289"/>
                    </a:lnTo>
                    <a:lnTo>
                      <a:pt x="0" y="322"/>
                    </a:lnTo>
                    <a:lnTo>
                      <a:pt x="1" y="355"/>
                    </a:lnTo>
                    <a:lnTo>
                      <a:pt x="7" y="386"/>
                    </a:lnTo>
                    <a:lnTo>
                      <a:pt x="14" y="418"/>
                    </a:lnTo>
                    <a:lnTo>
                      <a:pt x="26" y="447"/>
                    </a:lnTo>
                    <a:lnTo>
                      <a:pt x="39" y="475"/>
                    </a:lnTo>
                    <a:lnTo>
                      <a:pt x="55" y="501"/>
                    </a:lnTo>
                    <a:lnTo>
                      <a:pt x="73" y="527"/>
                    </a:lnTo>
                    <a:lnTo>
                      <a:pt x="95" y="549"/>
                    </a:lnTo>
                    <a:lnTo>
                      <a:pt x="116" y="570"/>
                    </a:lnTo>
                    <a:lnTo>
                      <a:pt x="142" y="589"/>
                    </a:lnTo>
                    <a:lnTo>
                      <a:pt x="168" y="605"/>
                    </a:lnTo>
                    <a:lnTo>
                      <a:pt x="197" y="617"/>
                    </a:lnTo>
                    <a:lnTo>
                      <a:pt x="226" y="629"/>
                    </a:lnTo>
                    <a:lnTo>
                      <a:pt x="258" y="636"/>
                    </a:lnTo>
                    <a:lnTo>
                      <a:pt x="289" y="642"/>
                    </a:lnTo>
                    <a:lnTo>
                      <a:pt x="322" y="6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Freeform 16"/>
              <p:cNvSpPr>
                <a:spLocks/>
              </p:cNvSpPr>
              <p:nvPr/>
            </p:nvSpPr>
            <p:spPr bwMode="auto">
              <a:xfrm>
                <a:off x="8823" y="12561"/>
                <a:ext cx="357" cy="355"/>
              </a:xfrm>
              <a:custGeom>
                <a:avLst/>
                <a:gdLst>
                  <a:gd name="T0" fmla="*/ 178 w 357"/>
                  <a:gd name="T1" fmla="*/ 355 h 355"/>
                  <a:gd name="T2" fmla="*/ 214 w 357"/>
                  <a:gd name="T3" fmla="*/ 350 h 355"/>
                  <a:gd name="T4" fmla="*/ 248 w 357"/>
                  <a:gd name="T5" fmla="*/ 340 h 355"/>
                  <a:gd name="T6" fmla="*/ 279 w 357"/>
                  <a:gd name="T7" fmla="*/ 325 h 355"/>
                  <a:gd name="T8" fmla="*/ 305 w 357"/>
                  <a:gd name="T9" fmla="*/ 302 h 355"/>
                  <a:gd name="T10" fmla="*/ 327 w 357"/>
                  <a:gd name="T11" fmla="*/ 276 h 355"/>
                  <a:gd name="T12" fmla="*/ 343 w 357"/>
                  <a:gd name="T13" fmla="*/ 246 h 355"/>
                  <a:gd name="T14" fmla="*/ 354 w 357"/>
                  <a:gd name="T15" fmla="*/ 213 h 355"/>
                  <a:gd name="T16" fmla="*/ 357 w 357"/>
                  <a:gd name="T17" fmla="*/ 177 h 355"/>
                  <a:gd name="T18" fmla="*/ 354 w 357"/>
                  <a:gd name="T19" fmla="*/ 141 h 355"/>
                  <a:gd name="T20" fmla="*/ 343 w 357"/>
                  <a:gd name="T21" fmla="*/ 108 h 355"/>
                  <a:gd name="T22" fmla="*/ 327 w 357"/>
                  <a:gd name="T23" fmla="*/ 78 h 355"/>
                  <a:gd name="T24" fmla="*/ 305 w 357"/>
                  <a:gd name="T25" fmla="*/ 52 h 355"/>
                  <a:gd name="T26" fmla="*/ 279 w 357"/>
                  <a:gd name="T27" fmla="*/ 30 h 355"/>
                  <a:gd name="T28" fmla="*/ 248 w 357"/>
                  <a:gd name="T29" fmla="*/ 14 h 355"/>
                  <a:gd name="T30" fmla="*/ 214 w 357"/>
                  <a:gd name="T31" fmla="*/ 3 h 355"/>
                  <a:gd name="T32" fmla="*/ 178 w 357"/>
                  <a:gd name="T33" fmla="*/ 0 h 355"/>
                  <a:gd name="T34" fmla="*/ 142 w 357"/>
                  <a:gd name="T35" fmla="*/ 3 h 355"/>
                  <a:gd name="T36" fmla="*/ 109 w 357"/>
                  <a:gd name="T37" fmla="*/ 14 h 355"/>
                  <a:gd name="T38" fmla="*/ 79 w 357"/>
                  <a:gd name="T39" fmla="*/ 30 h 355"/>
                  <a:gd name="T40" fmla="*/ 53 w 357"/>
                  <a:gd name="T41" fmla="*/ 52 h 355"/>
                  <a:gd name="T42" fmla="*/ 30 w 357"/>
                  <a:gd name="T43" fmla="*/ 78 h 355"/>
                  <a:gd name="T44" fmla="*/ 14 w 357"/>
                  <a:gd name="T45" fmla="*/ 108 h 355"/>
                  <a:gd name="T46" fmla="*/ 4 w 357"/>
                  <a:gd name="T47" fmla="*/ 141 h 355"/>
                  <a:gd name="T48" fmla="*/ 0 w 357"/>
                  <a:gd name="T49" fmla="*/ 177 h 355"/>
                  <a:gd name="T50" fmla="*/ 4 w 357"/>
                  <a:gd name="T51" fmla="*/ 213 h 355"/>
                  <a:gd name="T52" fmla="*/ 14 w 357"/>
                  <a:gd name="T53" fmla="*/ 246 h 355"/>
                  <a:gd name="T54" fmla="*/ 30 w 357"/>
                  <a:gd name="T55" fmla="*/ 276 h 355"/>
                  <a:gd name="T56" fmla="*/ 53 w 357"/>
                  <a:gd name="T57" fmla="*/ 302 h 355"/>
                  <a:gd name="T58" fmla="*/ 79 w 357"/>
                  <a:gd name="T59" fmla="*/ 325 h 355"/>
                  <a:gd name="T60" fmla="*/ 109 w 357"/>
                  <a:gd name="T61" fmla="*/ 340 h 355"/>
                  <a:gd name="T62" fmla="*/ 142 w 357"/>
                  <a:gd name="T63" fmla="*/ 350 h 355"/>
                  <a:gd name="T64" fmla="*/ 178 w 357"/>
                  <a:gd name="T65" fmla="*/ 355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7"/>
                  <a:gd name="T100" fmla="*/ 0 h 355"/>
                  <a:gd name="T101" fmla="*/ 357 w 357"/>
                  <a:gd name="T102" fmla="*/ 355 h 3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7" h="355">
                    <a:moveTo>
                      <a:pt x="178" y="355"/>
                    </a:moveTo>
                    <a:lnTo>
                      <a:pt x="214" y="350"/>
                    </a:lnTo>
                    <a:lnTo>
                      <a:pt x="248" y="340"/>
                    </a:lnTo>
                    <a:lnTo>
                      <a:pt x="279" y="325"/>
                    </a:lnTo>
                    <a:lnTo>
                      <a:pt x="305" y="302"/>
                    </a:lnTo>
                    <a:lnTo>
                      <a:pt x="327" y="276"/>
                    </a:lnTo>
                    <a:lnTo>
                      <a:pt x="343" y="246"/>
                    </a:lnTo>
                    <a:lnTo>
                      <a:pt x="354" y="213"/>
                    </a:lnTo>
                    <a:lnTo>
                      <a:pt x="357" y="177"/>
                    </a:lnTo>
                    <a:lnTo>
                      <a:pt x="354" y="141"/>
                    </a:lnTo>
                    <a:lnTo>
                      <a:pt x="343" y="108"/>
                    </a:lnTo>
                    <a:lnTo>
                      <a:pt x="327" y="78"/>
                    </a:lnTo>
                    <a:lnTo>
                      <a:pt x="305" y="52"/>
                    </a:lnTo>
                    <a:lnTo>
                      <a:pt x="279" y="30"/>
                    </a:lnTo>
                    <a:lnTo>
                      <a:pt x="248" y="14"/>
                    </a:lnTo>
                    <a:lnTo>
                      <a:pt x="214" y="3"/>
                    </a:lnTo>
                    <a:lnTo>
                      <a:pt x="178" y="0"/>
                    </a:lnTo>
                    <a:lnTo>
                      <a:pt x="142" y="3"/>
                    </a:lnTo>
                    <a:lnTo>
                      <a:pt x="109" y="14"/>
                    </a:lnTo>
                    <a:lnTo>
                      <a:pt x="79" y="30"/>
                    </a:lnTo>
                    <a:lnTo>
                      <a:pt x="53" y="52"/>
                    </a:lnTo>
                    <a:lnTo>
                      <a:pt x="30" y="78"/>
                    </a:lnTo>
                    <a:lnTo>
                      <a:pt x="14" y="108"/>
                    </a:lnTo>
                    <a:lnTo>
                      <a:pt x="4" y="141"/>
                    </a:lnTo>
                    <a:lnTo>
                      <a:pt x="0" y="177"/>
                    </a:lnTo>
                    <a:lnTo>
                      <a:pt x="4" y="213"/>
                    </a:lnTo>
                    <a:lnTo>
                      <a:pt x="14" y="246"/>
                    </a:lnTo>
                    <a:lnTo>
                      <a:pt x="30" y="276"/>
                    </a:lnTo>
                    <a:lnTo>
                      <a:pt x="53" y="302"/>
                    </a:lnTo>
                    <a:lnTo>
                      <a:pt x="79" y="325"/>
                    </a:lnTo>
                    <a:lnTo>
                      <a:pt x="109" y="340"/>
                    </a:lnTo>
                    <a:lnTo>
                      <a:pt x="142" y="350"/>
                    </a:lnTo>
                    <a:lnTo>
                      <a:pt x="178" y="3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133833" cy="5400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629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89515" y="48930"/>
            <a:ext cx="5338002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Forecasting R&amp;D Success</a:t>
            </a:r>
            <a:b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with Cognitive Simulation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2439" y="692696"/>
            <a:ext cx="347181" cy="43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2440" y="1628800"/>
            <a:ext cx="34332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Document_2012-11-16_12-35-23 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5008"/>
            <a:ext cx="6873587" cy="51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0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40054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Схемы 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4692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0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32" y="440668"/>
            <a:ext cx="40054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16005" y="44624"/>
            <a:ext cx="6432531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Solution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Inverse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Problem</a:t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with Genetic Algorithm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7544" y="1196752"/>
            <a:ext cx="8388424" cy="5040560"/>
            <a:chOff x="0" y="0"/>
            <a:chExt cx="3194050" cy="1804988"/>
          </a:xfrm>
        </p:grpSpPr>
        <p:pic>
          <p:nvPicPr>
            <p:cNvPr id="57347" name="Picture 3" descr="Рез оптимизации+матакти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194050" cy="180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8" name="TextBox 1"/>
            <p:cNvSpPr txBox="1">
              <a:spLocks noChangeArrowheads="1"/>
            </p:cNvSpPr>
            <p:nvPr/>
          </p:nvSpPr>
          <p:spPr bwMode="auto">
            <a:xfrm>
              <a:off x="755576" y="620688"/>
              <a:ext cx="1911350" cy="314325"/>
            </a:xfrm>
            <a:prstGeom prst="rect">
              <a:avLst/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Recommended actions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349" name="Прямая соединительная линия 23"/>
            <p:cNvSpPr>
              <a:spLocks noChangeShapeType="1"/>
            </p:cNvSpPr>
            <p:nvPr/>
          </p:nvSpPr>
          <p:spPr bwMode="auto">
            <a:xfrm flipH="1">
              <a:off x="684138" y="935013"/>
              <a:ext cx="935038" cy="49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auto">
            <a:xfrm>
              <a:off x="611113" y="1403325"/>
              <a:ext cx="90488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1784276" y="1403325"/>
              <a:ext cx="90487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2" name="Oval 8"/>
            <p:cNvSpPr>
              <a:spLocks noChangeArrowheads="1"/>
            </p:cNvSpPr>
            <p:nvPr/>
          </p:nvSpPr>
          <p:spPr bwMode="auto">
            <a:xfrm>
              <a:off x="1106413" y="1403325"/>
              <a:ext cx="90488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3" name="Oval 9"/>
            <p:cNvSpPr>
              <a:spLocks noChangeArrowheads="1"/>
            </p:cNvSpPr>
            <p:nvPr/>
          </p:nvSpPr>
          <p:spPr bwMode="auto">
            <a:xfrm>
              <a:off x="2236713" y="1403325"/>
              <a:ext cx="92075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2868538" y="1403325"/>
              <a:ext cx="90488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Прямая соединительная линия 23"/>
            <p:cNvSpPr>
              <a:spLocks noChangeShapeType="1"/>
            </p:cNvSpPr>
            <p:nvPr/>
          </p:nvSpPr>
          <p:spPr bwMode="auto">
            <a:xfrm flipH="1">
              <a:off x="1196901" y="935013"/>
              <a:ext cx="422275" cy="468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Прямая соединительная линия 23"/>
            <p:cNvSpPr>
              <a:spLocks noChangeShapeType="1"/>
            </p:cNvSpPr>
            <p:nvPr/>
          </p:nvSpPr>
          <p:spPr bwMode="auto">
            <a:xfrm>
              <a:off x="1619176" y="935013"/>
              <a:ext cx="195262" cy="49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Прямая соединительная линия 23"/>
            <p:cNvSpPr>
              <a:spLocks noChangeShapeType="1"/>
            </p:cNvSpPr>
            <p:nvPr/>
          </p:nvSpPr>
          <p:spPr bwMode="auto">
            <a:xfrm>
              <a:off x="1619176" y="935013"/>
              <a:ext cx="617537" cy="496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Прямая соединительная линия 23"/>
            <p:cNvSpPr>
              <a:spLocks noChangeShapeType="1"/>
            </p:cNvSpPr>
            <p:nvPr/>
          </p:nvSpPr>
          <p:spPr bwMode="auto">
            <a:xfrm>
              <a:off x="1619176" y="935013"/>
              <a:ext cx="1249362" cy="468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45073" y="0"/>
            <a:ext cx="641970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Modeling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System Control Panel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467544" y="692696"/>
          <a:ext cx="7952420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Presentation" r:id="rId3" imgW="4584569" imgH="3439212" progId="PowerPoint.Show.8">
                  <p:embed/>
                </p:oleObj>
              </mc:Choice>
              <mc:Fallback>
                <p:oleObj name="Presentation" r:id="rId3" imgW="4584569" imgH="3439212" progId="PowerPoint.Show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92696"/>
                        <a:ext cx="7952420" cy="5976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87450" y="188913"/>
            <a:ext cx="7010400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Practice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Projects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172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Administration of the Russian President</a:t>
            </a:r>
          </a:p>
          <a:p>
            <a:pPr marL="457200" indent="-457200">
              <a:spcBef>
                <a:spcPct val="0"/>
              </a:spcBef>
              <a:buFontTx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Ministry of Education of Russia</a:t>
            </a:r>
          </a:p>
          <a:p>
            <a:pPr marL="457200" indent="-457200">
              <a:spcBef>
                <a:spcPct val="0"/>
              </a:spcBef>
              <a:buFontTx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Development  Strategies: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Russian market of information technologies, Russian-Israel science partnership;</a:t>
            </a:r>
          </a:p>
          <a:p>
            <a:pPr marL="457200" indent="-457200">
              <a:spcBef>
                <a:spcPct val="0"/>
              </a:spcBef>
              <a:buFontTx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Strategies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of development in the fields of high and professional education, public health service, social security, housing and communal services, youth policy, religion policy of Russia’s regions;</a:t>
            </a:r>
          </a:p>
          <a:p>
            <a:pPr marL="457200" indent="-457200">
              <a:spcBef>
                <a:spcPct val="0"/>
              </a:spcBef>
              <a:buFontTx/>
              <a:buChar char="•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Strategies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of commercial companies such as: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Tumen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Oil Company,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Kursky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Bearing Plant, Cheboksary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Electrohardware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factory, etc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6013" y="1557338"/>
            <a:ext cx="7010400" cy="412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defTabSz="762000" eaLnBrk="0" hangingPunct="0">
              <a:spcBef>
                <a:spcPct val="0"/>
              </a:spcBef>
            </a:pP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sz="2000" b="1" i="1" dirty="0" smtClean="0"/>
          </a:p>
          <a:p>
            <a:pPr>
              <a:spcBef>
                <a:spcPts val="0"/>
              </a:spcBef>
            </a:pPr>
            <a:endParaRPr lang="en-US" sz="2000" b="1" i="1" dirty="0"/>
          </a:p>
          <a:p>
            <a:pPr>
              <a:spcBef>
                <a:spcPts val="0"/>
              </a:spcBef>
            </a:pPr>
            <a:endParaRPr lang="en-US" sz="2000" b="1" i="1" dirty="0" smtClean="0"/>
          </a:p>
          <a:p>
            <a:pPr>
              <a:spcBef>
                <a:spcPts val="0"/>
              </a:spcBef>
            </a:pPr>
            <a:r>
              <a:rPr lang="en-US" sz="2000" b="1" i="1" dirty="0" smtClean="0"/>
              <a:t>Prof</a:t>
            </a:r>
            <a:r>
              <a:rPr lang="en-US" sz="2000" b="1" i="1" dirty="0"/>
              <a:t>. </a:t>
            </a:r>
            <a:r>
              <a:rPr lang="en-US" sz="2000" b="1" i="1" dirty="0" err="1"/>
              <a:t>Klimenko</a:t>
            </a:r>
            <a:r>
              <a:rPr lang="en-US" sz="2000" b="1" i="1" dirty="0"/>
              <a:t> S.V.*, Prof. Raikov A.N.**</a:t>
            </a:r>
            <a:endParaRPr lang="ru-RU" sz="2000" b="1" i="1" dirty="0"/>
          </a:p>
          <a:p>
            <a:pPr>
              <a:spcBef>
                <a:spcPts val="1200"/>
              </a:spcBef>
            </a:pPr>
            <a:r>
              <a:rPr lang="en-US" sz="2000" b="1" i="1" dirty="0"/>
              <a:t>* The Institute of Computing for Physics and Technology, </a:t>
            </a:r>
            <a:r>
              <a:rPr lang="en-US" sz="2000" b="1" i="1" dirty="0" err="1"/>
              <a:t>Protvino</a:t>
            </a:r>
            <a:r>
              <a:rPr lang="en-US" sz="2000" b="1" i="1" dirty="0"/>
              <a:t>, Russia, Stanislav.Klimenko@gmail.com</a:t>
            </a:r>
            <a:endParaRPr lang="ru-RU" sz="2000" b="1" i="1" dirty="0"/>
          </a:p>
          <a:p>
            <a:pPr>
              <a:spcBef>
                <a:spcPts val="0"/>
              </a:spcBef>
            </a:pPr>
            <a:r>
              <a:rPr lang="en-US" sz="2000" b="1" i="1" dirty="0"/>
              <a:t>** Institute of Control Sciences RAS, Russia</a:t>
            </a:r>
            <a:br>
              <a:rPr lang="en-US" sz="2000" b="1" i="1" dirty="0"/>
            </a:br>
            <a:r>
              <a:rPr lang="en-US" sz="2000" b="1" i="1" dirty="0"/>
              <a:t>Moscow, Russia, Alexander.N.Raikov@gmail.com</a:t>
            </a:r>
          </a:p>
          <a:p>
            <a:pPr algn="ctr" defTabSz="762000" eaLnBrk="0" hangingPunct="0">
              <a:spcBef>
                <a:spcPct val="0"/>
              </a:spcBef>
            </a:pP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1720" y="116632"/>
            <a:ext cx="61824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Networking  Group </a:t>
            </a:r>
            <a:b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Brainstorming for forecasting </a:t>
            </a:r>
            <a:b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R&amp;D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results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41321" y="1991672"/>
            <a:ext cx="48593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brainstorming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Collective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intelligence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Artificial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intelligence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Inverse 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Analytic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hierarchy 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Cognitive 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Cloud services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Virtual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Collaboration 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Strategic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conversation</a:t>
            </a:r>
          </a:p>
          <a:p>
            <a:pPr marL="457200" indent="-457200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Data-mining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etc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</a:p>
        </p:txBody>
      </p:sp>
      <p:pic>
        <p:nvPicPr>
          <p:cNvPr id="6148" name="Picture 4" descr="pe006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78960" cy="13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5220072" y="2072626"/>
            <a:ext cx="3602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chemeClr val="accent2"/>
                </a:solidFill>
              </a:rPr>
              <a:t>Speeding-up </a:t>
            </a:r>
            <a:r>
              <a:rPr lang="en-GB" sz="2400" b="1" dirty="0" smtClean="0">
                <a:solidFill>
                  <a:schemeClr val="accent2"/>
                </a:solidFill>
              </a:rPr>
              <a:t>experts consent </a:t>
            </a:r>
            <a:r>
              <a:rPr lang="en-GB" sz="2400" b="1" dirty="0">
                <a:solidFill>
                  <a:schemeClr val="accent2"/>
                </a:solidFill>
              </a:rPr>
              <a:t>achievement </a:t>
            </a:r>
            <a:endParaRPr lang="ru-RU" sz="25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65812"/>
            <a:ext cx="3248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AB93-C557-416F-BA36-8ADC142B56F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98960" y="188640"/>
            <a:ext cx="6750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Influences of Qualitative Factors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37440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Trust,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Wishes</a:t>
            </a:r>
            <a:r>
              <a:rPr lang="en-US" b="1" i="1" dirty="0" smtClean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Emotions, 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Thoughts, 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Feelings,</a:t>
            </a:r>
            <a:endParaRPr lang="en-US" b="1" i="1" dirty="0">
              <a:solidFill>
                <a:srgbClr val="FC2B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Expectations, 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Conflicts</a:t>
            </a:r>
            <a:r>
              <a:rPr lang="en-US" b="1" i="1" dirty="0" smtClean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 smtClean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Targets </a:t>
            </a:r>
            <a:endParaRPr lang="en-US" b="1" i="1" dirty="0">
              <a:solidFill>
                <a:srgbClr val="FC2B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Obligations,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FC2B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Responsibility, etc.</a:t>
            </a:r>
            <a:r>
              <a:rPr lang="en-US" i="1" dirty="0"/>
              <a:t> </a:t>
            </a:r>
            <a:endParaRPr lang="ru-RU" i="1" dirty="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67544" y="5445224"/>
            <a:ext cx="2736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not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formalized!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16200000">
            <a:off x="3833145" y="2136683"/>
            <a:ext cx="473075" cy="2520950"/>
          </a:xfrm>
          <a:prstGeom prst="downArrow">
            <a:avLst>
              <a:gd name="adj1" fmla="val 50000"/>
              <a:gd name="adj2" fmla="val 133221"/>
            </a:avLst>
          </a:prstGeom>
          <a:solidFill>
            <a:schemeClr val="accent2"/>
          </a:solidFill>
          <a:ln w="28575" algn="ctr">
            <a:solidFill>
              <a:srgbClr val="0C6E1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865" y="2193536"/>
            <a:ext cx="620426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55" y="2913616"/>
            <a:ext cx="620426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Схемы 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7" y="2841608"/>
            <a:ext cx="1710235" cy="11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211" y="3633696"/>
            <a:ext cx="620424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87" y="3849720"/>
            <a:ext cx="564025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AB93-C557-416F-BA36-8ADC142B56F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" name="Picture 4" descr="pe006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52800"/>
            <a:ext cx="1578960" cy="13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04217" y="188640"/>
            <a:ext cx="81400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Approaches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Make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Brainstorming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Process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Convergent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5785" y="1772816"/>
            <a:ext cx="813690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defTabSz="762000" eaLnBrk="0" hangingPunct="0">
              <a:spcBef>
                <a:spcPts val="1200"/>
              </a:spcBef>
              <a:buFont typeface="+mj-lt"/>
              <a:buAutoNum type="arabicPeriod"/>
            </a:pPr>
            <a:r>
              <a:rPr lang="en-GB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Stability</a:t>
            </a:r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defTabSz="762000" eaLnBrk="0" hangingPunct="0">
              <a:spcBef>
                <a:spcPts val="1200"/>
              </a:spcBef>
              <a:buFont typeface="+mj-lt"/>
              <a:buAutoNum type="arabicPeriod"/>
            </a:pPr>
            <a:r>
              <a:rPr lang="en-GB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Purposefulness</a:t>
            </a:r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Quantum semantic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Virtual Collaboration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AB93-C557-416F-BA36-8ADC142B56F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31640" y="188640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Stability </a:t>
            </a: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Thermodynamic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971600" y="3212976"/>
            <a:ext cx="7620000" cy="3168352"/>
          </a:xfrm>
          <a:prstGeom prst="ellipse">
            <a:avLst/>
          </a:prstGeom>
          <a:solidFill>
            <a:srgbClr val="EAEAEA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475656" y="3861048"/>
            <a:ext cx="3657600" cy="17283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60513" y="256490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i="1" dirty="0" smtClean="0"/>
              <a:t>Broad</a:t>
            </a:r>
            <a:endParaRPr lang="ru-RU" b="1" i="1" dirty="0"/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317800" y="1916733"/>
            <a:ext cx="6559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b="1" i="1" dirty="0" err="1" smtClean="0">
                <a:solidFill>
                  <a:srgbClr val="0C6E13"/>
                </a:solidFill>
                <a:ea typeface="굴림" charset="-127"/>
              </a:rPr>
              <a:t>S</a:t>
            </a:r>
            <a:r>
              <a:rPr lang="en-US" altLang="ko-KR" b="1" i="1" baseline="-25000" dirty="0" err="1" smtClean="0">
                <a:solidFill>
                  <a:srgbClr val="0C6E13"/>
                </a:solidFill>
                <a:ea typeface="굴림" charset="-127"/>
              </a:rPr>
              <a:t>exch</a:t>
            </a:r>
            <a:r>
              <a:rPr lang="ru-RU" b="1" dirty="0" smtClean="0">
                <a:latin typeface="Arial" charset="0"/>
              </a:rPr>
              <a:t>  </a:t>
            </a:r>
            <a:r>
              <a:rPr lang="ru-RU" b="1" i="1" dirty="0"/>
              <a:t>- </a:t>
            </a:r>
            <a:r>
              <a:rPr lang="en-US" b="1" i="1" dirty="0"/>
              <a:t>exchange information</a:t>
            </a:r>
            <a:br>
              <a:rPr lang="en-US" b="1" i="1" dirty="0"/>
            </a:br>
            <a:r>
              <a:rPr lang="en-US" b="1" i="1" dirty="0"/>
              <a:t>with an environment</a:t>
            </a:r>
            <a:r>
              <a:rPr lang="ru-RU" i="1" dirty="0"/>
              <a:t> 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C2B08"/>
                </a:solidFill>
              </a:rPr>
              <a:t>CHAOTIC</a:t>
            </a:r>
            <a:r>
              <a:rPr lang="en-US" b="1" i="1" dirty="0"/>
              <a:t> nature)</a:t>
            </a:r>
            <a:r>
              <a:rPr lang="en-US" i="1" dirty="0"/>
              <a:t> </a:t>
            </a:r>
            <a:endParaRPr lang="ru-RU" i="1" dirty="0"/>
          </a:p>
        </p:txBody>
      </p:sp>
      <p:sp>
        <p:nvSpPr>
          <p:cNvPr id="9223" name="AutoShape 14"/>
          <p:cNvSpPr>
            <a:spLocks noChangeArrowheads="1"/>
          </p:cNvSpPr>
          <p:nvPr/>
        </p:nvSpPr>
        <p:spPr bwMode="auto">
          <a:xfrm rot="-3032721">
            <a:off x="5844130" y="3146393"/>
            <a:ext cx="1096963" cy="318387"/>
          </a:xfrm>
          <a:prstGeom prst="leftRightArrow">
            <a:avLst>
              <a:gd name="adj1" fmla="val 50000"/>
              <a:gd name="adj2" fmla="val 508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4985048" y="5301208"/>
            <a:ext cx="2736552" cy="7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altLang="ko-KR" b="1" i="1" dirty="0" err="1">
                <a:solidFill>
                  <a:srgbClr val="0C6E13"/>
                </a:solidFill>
                <a:ea typeface="굴림" charset="-127"/>
              </a:rPr>
              <a:t>S</a:t>
            </a:r>
            <a:r>
              <a:rPr lang="en-US" altLang="ko-KR" b="1" i="1" baseline="-25000" dirty="0" err="1">
                <a:solidFill>
                  <a:srgbClr val="0C6E13"/>
                </a:solidFill>
                <a:ea typeface="굴림" charset="-127"/>
              </a:rPr>
              <a:t>int</a:t>
            </a:r>
            <a:r>
              <a:rPr lang="ru-RU" b="1" dirty="0">
                <a:latin typeface="Arial" charset="0"/>
              </a:rPr>
              <a:t>  - </a:t>
            </a:r>
            <a:r>
              <a:rPr lang="en-US" b="1" i="1" dirty="0">
                <a:solidFill>
                  <a:srgbClr val="FC2B08"/>
                </a:solidFill>
              </a:rPr>
              <a:t>CHAOTIC</a:t>
            </a:r>
            <a:r>
              <a:rPr lang="en-US" b="1" i="1" dirty="0"/>
              <a:t> nature</a:t>
            </a:r>
            <a:r>
              <a:rPr lang="en-US" i="1" dirty="0"/>
              <a:t> </a:t>
            </a:r>
            <a:endParaRPr lang="ru-RU" i="1" dirty="0"/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1742677" y="4270995"/>
            <a:ext cx="29028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b="1" i="1" dirty="0">
                <a:solidFill>
                  <a:schemeClr val="accent2"/>
                </a:solidFill>
                <a:ea typeface="굴림" charset="-127"/>
              </a:rPr>
              <a:t>P</a:t>
            </a:r>
            <a:r>
              <a:rPr lang="ru-RU" altLang="ko-KR" b="1" i="1" dirty="0">
                <a:solidFill>
                  <a:schemeClr val="accent2"/>
                </a:solidFill>
              </a:rPr>
              <a:t> </a:t>
            </a:r>
            <a:r>
              <a:rPr lang="ru-RU" altLang="ko-KR" b="1" i="1" dirty="0" smtClean="0">
                <a:solidFill>
                  <a:schemeClr val="accent2"/>
                </a:solidFill>
              </a:rPr>
              <a:t>–</a:t>
            </a:r>
            <a:r>
              <a:rPr lang="en-US" b="1" i="1" dirty="0" smtClean="0">
                <a:solidFill>
                  <a:srgbClr val="FC2B08"/>
                </a:solidFill>
              </a:rPr>
              <a:t>GEOMETRIC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nature</a:t>
            </a:r>
            <a:r>
              <a:rPr lang="en-US" i="1" dirty="0" smtClean="0"/>
              <a:t> </a:t>
            </a:r>
            <a:endParaRPr lang="ru-RU" i="1" dirty="0"/>
          </a:p>
        </p:txBody>
      </p:sp>
      <p:sp>
        <p:nvSpPr>
          <p:cNvPr id="9227" name="Line 20"/>
          <p:cNvSpPr>
            <a:spLocks noChangeShapeType="1"/>
          </p:cNvSpPr>
          <p:nvPr/>
        </p:nvSpPr>
        <p:spPr bwMode="auto">
          <a:xfrm flipH="1" flipV="1">
            <a:off x="1528664" y="2996952"/>
            <a:ext cx="360040" cy="720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7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3320" y="2780928"/>
            <a:ext cx="620426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0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56" y="3645024"/>
            <a:ext cx="620426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Схемы 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8" y="4005064"/>
            <a:ext cx="1710235" cy="11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9" descr="Схемы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5328" y="4365104"/>
            <a:ext cx="620424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179512" y="908720"/>
            <a:ext cx="5688632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chemeClr val="accent2"/>
                </a:solidFill>
                <a:ea typeface="Batang" pitchFamily="18" charset="-127"/>
              </a:rPr>
              <a:t>P*P’+(</a:t>
            </a:r>
            <a:r>
              <a:rPr lang="en-US" altLang="ko-KR" b="1" i="1" dirty="0" err="1" smtClean="0">
                <a:solidFill>
                  <a:srgbClr val="006200"/>
                </a:solidFill>
                <a:ea typeface="Batang" pitchFamily="18" charset="-127"/>
              </a:rPr>
              <a:t>S</a:t>
            </a:r>
            <a:r>
              <a:rPr lang="en-US" altLang="ko-KR" b="1" i="1" baseline="-25000" dirty="0" err="1" smtClean="0">
                <a:solidFill>
                  <a:srgbClr val="006200"/>
                </a:solidFill>
              </a:rPr>
              <a:t>int</a:t>
            </a:r>
            <a:r>
              <a:rPr lang="en-US" altLang="ko-KR" b="1" i="1" dirty="0" err="1" smtClean="0">
                <a:solidFill>
                  <a:srgbClr val="006200"/>
                </a:solidFill>
                <a:ea typeface="Batang" pitchFamily="18" charset="-127"/>
              </a:rPr>
              <a:t>–S</a:t>
            </a:r>
            <a:r>
              <a:rPr lang="en-US" altLang="ko-KR" b="1" i="1" baseline="-25000" dirty="0" err="1" smtClean="0">
                <a:solidFill>
                  <a:srgbClr val="006200"/>
                </a:solidFill>
                <a:ea typeface="Batang" pitchFamily="18" charset="-127"/>
              </a:rPr>
              <a:t>exch</a:t>
            </a:r>
            <a:r>
              <a:rPr lang="en-US" altLang="ko-KR" b="1" i="1" dirty="0" smtClean="0">
                <a:solidFill>
                  <a:srgbClr val="006200"/>
                </a:solidFill>
                <a:ea typeface="Batang" pitchFamily="18" charset="-127"/>
              </a:rPr>
              <a:t>)*(</a:t>
            </a:r>
            <a:r>
              <a:rPr lang="en-US" altLang="ko-KR" b="1" i="1" dirty="0" err="1" smtClean="0">
                <a:solidFill>
                  <a:srgbClr val="006200"/>
                </a:solidFill>
                <a:ea typeface="Batang" pitchFamily="18" charset="-127"/>
              </a:rPr>
              <a:t>S</a:t>
            </a:r>
            <a:r>
              <a:rPr lang="en-US" altLang="ko-KR" b="1" i="1" baseline="-25000" dirty="0" err="1" smtClean="0">
                <a:solidFill>
                  <a:srgbClr val="006200"/>
                </a:solidFill>
              </a:rPr>
              <a:t>int</a:t>
            </a:r>
            <a:r>
              <a:rPr lang="en-US" altLang="ko-KR" b="1" i="1" dirty="0" err="1" smtClean="0">
                <a:solidFill>
                  <a:srgbClr val="006200"/>
                </a:solidFill>
                <a:ea typeface="Batang" pitchFamily="18" charset="-127"/>
              </a:rPr>
              <a:t>’–S</a:t>
            </a:r>
            <a:r>
              <a:rPr lang="en-US" altLang="ko-KR" b="1" i="1" baseline="-25000" dirty="0" err="1" smtClean="0">
                <a:solidFill>
                  <a:srgbClr val="006200"/>
                </a:solidFill>
                <a:ea typeface="Batang" pitchFamily="18" charset="-127"/>
              </a:rPr>
              <a:t>exch</a:t>
            </a:r>
            <a:r>
              <a:rPr lang="en-US" altLang="ko-KR" b="1" i="1" dirty="0" smtClean="0">
                <a:solidFill>
                  <a:schemeClr val="accent2"/>
                </a:solidFill>
                <a:ea typeface="Batang" pitchFamily="18" charset="-127"/>
              </a:rPr>
              <a:t>’)</a:t>
            </a:r>
            <a:r>
              <a:rPr lang="en-US" altLang="ko-KR" b="1" i="1" dirty="0" smtClean="0">
                <a:solidFill>
                  <a:schemeClr val="accent2"/>
                </a:solidFill>
                <a:ea typeface="Batang" pitchFamily="18" charset="-127"/>
                <a:cs typeface="Times New Roman" pitchFamily="18" charset="0"/>
              </a:rPr>
              <a:t>&lt;</a:t>
            </a:r>
            <a:r>
              <a:rPr lang="ru-RU" altLang="ko-KR" b="1" i="1" dirty="0" smtClean="0">
                <a:solidFill>
                  <a:schemeClr val="accent2"/>
                </a:solidFill>
                <a:cs typeface="Times New Roman" pitchFamily="18" charset="0"/>
              </a:rPr>
              <a:t> 0</a:t>
            </a:r>
            <a:endParaRPr lang="ru-RU" altLang="ko-KR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9435" y="-10596"/>
            <a:ext cx="8568952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Purposefulness – from Invers Problem Solution method (1)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732928" y="3773580"/>
            <a:ext cx="2951163" cy="792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09191" y="3918042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/>
              <a:t> </a:t>
            </a:r>
            <a:r>
              <a:rPr lang="en-US" sz="2400" b="1"/>
              <a:t>Resource</a:t>
            </a:r>
            <a:r>
              <a:rPr lang="ru-RU" sz="2400"/>
              <a:t>: </a:t>
            </a:r>
            <a:r>
              <a:rPr lang="en-US" sz="2400" b="1" i="1"/>
              <a:t>X</a:t>
            </a:r>
            <a:endParaRPr lang="ru-RU" sz="2400" b="1" i="1"/>
          </a:p>
        </p:txBody>
      </p: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6690816" y="3773580"/>
            <a:ext cx="1727200" cy="792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863853" y="3918042"/>
            <a:ext cx="131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/>
              <a:t>  </a:t>
            </a:r>
            <a:r>
              <a:rPr lang="en-US" sz="2400" b="1"/>
              <a:t>Goal</a:t>
            </a:r>
            <a:r>
              <a:rPr lang="en-US" sz="2400"/>
              <a:t>: </a:t>
            </a:r>
            <a:r>
              <a:rPr lang="en-US" sz="2400" i="1"/>
              <a:t>Y</a:t>
            </a:r>
            <a:endParaRPr lang="ru-RU" sz="2400" i="1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5485903" y="4854667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/>
              <a:t>Problem</a:t>
            </a:r>
            <a:endParaRPr lang="ru-RU" sz="2400" b="1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 flipH="1" flipV="1">
            <a:off x="4909641" y="4638767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3830141" y="2284505"/>
            <a:ext cx="106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/>
              <a:t>Path</a:t>
            </a:r>
            <a:r>
              <a:rPr lang="ru-RU"/>
              <a:t> </a:t>
            </a:r>
            <a:r>
              <a:rPr lang="ru-RU" sz="2400"/>
              <a:t>:</a:t>
            </a:r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3396753" y="3486242"/>
            <a:ext cx="2873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 rot="8264383">
            <a:off x="3612653" y="3341780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 rot="10800000">
            <a:off x="4404816" y="2838542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 rot="13717809">
            <a:off x="5196184" y="3342574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22"/>
          <p:cNvSpPr>
            <a:spLocks noChangeArrowheads="1"/>
          </p:cNvSpPr>
          <p:nvPr/>
        </p:nvSpPr>
        <p:spPr bwMode="auto">
          <a:xfrm>
            <a:off x="4909641" y="2335305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/>
              <a:t>A</a:t>
            </a:r>
            <a:r>
              <a:rPr lang="en-US" sz="2400" b="1" i="1" baseline="30000"/>
              <a:t>-1</a:t>
            </a:r>
            <a:endParaRPr lang="en-US" sz="2400" b="1" i="1"/>
          </a:p>
        </p:txBody>
      </p:sp>
      <p:sp>
        <p:nvSpPr>
          <p:cNvPr id="15375" name="AutoShape 28"/>
          <p:cNvSpPr>
            <a:spLocks noChangeArrowheads="1"/>
          </p:cNvSpPr>
          <p:nvPr/>
        </p:nvSpPr>
        <p:spPr bwMode="auto">
          <a:xfrm>
            <a:off x="3901578" y="3991067"/>
            <a:ext cx="2519363" cy="360363"/>
          </a:xfrm>
          <a:prstGeom prst="rightArrow">
            <a:avLst>
              <a:gd name="adj1" fmla="val 50000"/>
              <a:gd name="adj2" fmla="val 17478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29" descr="Горизонтальный кирпич"/>
          <p:cNvSpPr>
            <a:spLocks noChangeArrowheads="1"/>
          </p:cNvSpPr>
          <p:nvPr/>
        </p:nvSpPr>
        <p:spPr bwMode="auto">
          <a:xfrm>
            <a:off x="4692153" y="3413217"/>
            <a:ext cx="217488" cy="1514475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30"/>
          <p:cNvSpPr>
            <a:spLocks noChangeArrowheads="1"/>
          </p:cNvSpPr>
          <p:nvPr/>
        </p:nvSpPr>
        <p:spPr bwMode="auto">
          <a:xfrm>
            <a:off x="5917703" y="4278405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/>
              <a:t>A</a:t>
            </a:r>
          </a:p>
        </p:txBody>
      </p:sp>
      <p:grpSp>
        <p:nvGrpSpPr>
          <p:cNvPr id="15378" name="Group 34"/>
          <p:cNvGrpSpPr>
            <a:grpSpLocks/>
          </p:cNvGrpSpPr>
          <p:nvPr/>
        </p:nvGrpSpPr>
        <p:grpSpPr bwMode="auto">
          <a:xfrm>
            <a:off x="1812428" y="3300505"/>
            <a:ext cx="1108075" cy="482600"/>
            <a:chOff x="793" y="1725"/>
            <a:chExt cx="698" cy="304"/>
          </a:xfrm>
        </p:grpSpPr>
        <p:sp>
          <p:nvSpPr>
            <p:cNvPr id="15386" name="Rectangle 20"/>
            <p:cNvSpPr>
              <a:spLocks noChangeArrowheads="1"/>
            </p:cNvSpPr>
            <p:nvPr/>
          </p:nvSpPr>
          <p:spPr bwMode="auto">
            <a:xfrm>
              <a:off x="793" y="172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x</a:t>
              </a:r>
              <a:endParaRPr lang="en-US" sz="2400" b="1" i="1">
                <a:cs typeface="Times New Roman" pitchFamily="18" charset="0"/>
              </a:endParaRPr>
            </a:p>
          </p:txBody>
        </p:sp>
        <p:sp>
          <p:nvSpPr>
            <p:cNvPr id="15387" name="Text Box 32"/>
            <p:cNvSpPr txBox="1">
              <a:spLocks noChangeArrowheads="1"/>
            </p:cNvSpPr>
            <p:nvPr/>
          </p:nvSpPr>
          <p:spPr bwMode="auto">
            <a:xfrm rot="-5400000">
              <a:off x="980" y="1758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∩</a:t>
              </a:r>
              <a:endParaRPr lang="ru-RU" sz="2400" b="1" i="1"/>
            </a:p>
          </p:txBody>
        </p:sp>
        <p:sp>
          <p:nvSpPr>
            <p:cNvPr id="15388" name="Rectangle 33"/>
            <p:cNvSpPr>
              <a:spLocks noChangeArrowheads="1"/>
            </p:cNvSpPr>
            <p:nvPr/>
          </p:nvSpPr>
          <p:spPr bwMode="auto">
            <a:xfrm>
              <a:off x="1247" y="172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X</a:t>
              </a:r>
              <a:endParaRPr lang="en-US" sz="2400" b="1" i="1">
                <a:cs typeface="Times New Roman" pitchFamily="18" charset="0"/>
              </a:endParaRPr>
            </a:p>
          </p:txBody>
        </p:sp>
      </p:grpSp>
      <p:grpSp>
        <p:nvGrpSpPr>
          <p:cNvPr id="15379" name="Group 35"/>
          <p:cNvGrpSpPr>
            <a:grpSpLocks/>
          </p:cNvGrpSpPr>
          <p:nvPr/>
        </p:nvGrpSpPr>
        <p:grpSpPr bwMode="auto">
          <a:xfrm>
            <a:off x="7157541" y="3125880"/>
            <a:ext cx="1090612" cy="482600"/>
            <a:chOff x="793" y="1725"/>
            <a:chExt cx="687" cy="304"/>
          </a:xfrm>
        </p:grpSpPr>
        <p:sp>
          <p:nvSpPr>
            <p:cNvPr id="15383" name="Rectangle 36"/>
            <p:cNvSpPr>
              <a:spLocks noChangeArrowheads="1"/>
            </p:cNvSpPr>
            <p:nvPr/>
          </p:nvSpPr>
          <p:spPr bwMode="auto">
            <a:xfrm>
              <a:off x="793" y="1725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y</a:t>
              </a:r>
              <a:r>
                <a:rPr lang="en-US" sz="2400" b="1" i="1" baseline="-25000"/>
                <a:t>δ</a:t>
              </a:r>
              <a:r>
                <a:rPr lang="en-US" sz="2400"/>
                <a:t> </a:t>
              </a:r>
              <a:endParaRPr lang="en-US" sz="2400" b="1" i="1"/>
            </a:p>
          </p:txBody>
        </p:sp>
        <p:sp>
          <p:nvSpPr>
            <p:cNvPr id="15384" name="Text Box 37"/>
            <p:cNvSpPr txBox="1">
              <a:spLocks noChangeArrowheads="1"/>
            </p:cNvSpPr>
            <p:nvPr/>
          </p:nvSpPr>
          <p:spPr bwMode="auto">
            <a:xfrm rot="-5400000">
              <a:off x="980" y="1758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∩</a:t>
              </a:r>
              <a:endParaRPr lang="ru-RU" sz="2400" b="1" i="1"/>
            </a:p>
          </p:txBody>
        </p:sp>
        <p:sp>
          <p:nvSpPr>
            <p:cNvPr id="15385" name="Rectangle 38"/>
            <p:cNvSpPr>
              <a:spLocks noChangeArrowheads="1"/>
            </p:cNvSpPr>
            <p:nvPr/>
          </p:nvSpPr>
          <p:spPr bwMode="auto">
            <a:xfrm>
              <a:off x="1247" y="1725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Y</a:t>
              </a:r>
              <a:endParaRPr lang="en-US" sz="2400" b="1" i="1">
                <a:cs typeface="Times New Roman" pitchFamily="18" charset="0"/>
              </a:endParaRPr>
            </a:p>
          </p:txBody>
        </p:sp>
      </p:grpSp>
      <p:pic>
        <p:nvPicPr>
          <p:cNvPr id="15381" name="Picture 51" descr="j024109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716" y="4567330"/>
            <a:ext cx="9128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6682" y="2162466"/>
            <a:ext cx="2951163" cy="1238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4800" b="1" i="1" dirty="0">
                <a:ea typeface="Arial Unicode MS" pitchFamily="34" charset="-128"/>
                <a:cs typeface="Arial Unicode MS" pitchFamily="34" charset="-128"/>
              </a:rPr>
              <a:t>x = A</a:t>
            </a:r>
            <a:r>
              <a:rPr lang="en-US" sz="4800" b="1" i="1" baseline="30000" dirty="0">
                <a:ea typeface="Arial Unicode MS" pitchFamily="34" charset="-128"/>
                <a:cs typeface="Arial Unicode MS" pitchFamily="34" charset="-128"/>
              </a:rPr>
              <a:t>-1</a:t>
            </a:r>
            <a:r>
              <a:rPr lang="en-US" sz="4800" b="1" i="1" dirty="0"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4800" b="1" i="1" baseline="-30000" dirty="0">
                <a:ea typeface="Arial Unicode MS" pitchFamily="34" charset="-128"/>
                <a:cs typeface="Arial Unicode MS" pitchFamily="34" charset="-128"/>
              </a:rPr>
              <a:t>δ</a:t>
            </a:r>
            <a:endParaRPr lang="ru-RU" sz="48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6161088" y="2386013"/>
            <a:ext cx="2373312" cy="198596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7956550" y="2924175"/>
            <a:ext cx="196850" cy="1984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7391400" y="3636963"/>
            <a:ext cx="655638" cy="1087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 rot="10800000">
            <a:off x="227013" y="1330325"/>
            <a:ext cx="3954462" cy="3775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 rot="10649467">
            <a:off x="2987675" y="3357563"/>
            <a:ext cx="792163" cy="796925"/>
            <a:chOff x="4401" y="8284"/>
            <a:chExt cx="1080" cy="1080"/>
          </a:xfrm>
        </p:grpSpPr>
        <p:sp>
          <p:nvSpPr>
            <p:cNvPr id="17483" name="Oval 8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84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5" name="Group 10"/>
          <p:cNvGrpSpPr>
            <a:grpSpLocks/>
          </p:cNvGrpSpPr>
          <p:nvPr/>
        </p:nvGrpSpPr>
        <p:grpSpPr bwMode="auto">
          <a:xfrm rot="10800000">
            <a:off x="2411760" y="1628800"/>
            <a:ext cx="792162" cy="795338"/>
            <a:chOff x="4401" y="8284"/>
            <a:chExt cx="1080" cy="1080"/>
          </a:xfrm>
        </p:grpSpPr>
        <p:sp>
          <p:nvSpPr>
            <p:cNvPr id="17481" name="Oval 11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82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6" name="Group 13"/>
          <p:cNvGrpSpPr>
            <a:grpSpLocks/>
          </p:cNvGrpSpPr>
          <p:nvPr/>
        </p:nvGrpSpPr>
        <p:grpSpPr bwMode="auto">
          <a:xfrm rot="10800000">
            <a:off x="1979613" y="4005263"/>
            <a:ext cx="792162" cy="796925"/>
            <a:chOff x="4401" y="8284"/>
            <a:chExt cx="1080" cy="1080"/>
          </a:xfrm>
        </p:grpSpPr>
        <p:sp>
          <p:nvSpPr>
            <p:cNvPr id="17479" name="Oval 14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80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8" name="Group 19"/>
          <p:cNvGrpSpPr>
            <a:grpSpLocks/>
          </p:cNvGrpSpPr>
          <p:nvPr/>
        </p:nvGrpSpPr>
        <p:grpSpPr bwMode="auto">
          <a:xfrm rot="10800000">
            <a:off x="395288" y="2492375"/>
            <a:ext cx="792162" cy="795338"/>
            <a:chOff x="4401" y="8284"/>
            <a:chExt cx="1080" cy="1080"/>
          </a:xfrm>
        </p:grpSpPr>
        <p:sp>
          <p:nvSpPr>
            <p:cNvPr id="17475" name="Oval 20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76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0" name="Group 25"/>
          <p:cNvGrpSpPr>
            <a:grpSpLocks/>
          </p:cNvGrpSpPr>
          <p:nvPr/>
        </p:nvGrpSpPr>
        <p:grpSpPr bwMode="auto">
          <a:xfrm rot="10800000">
            <a:off x="1403648" y="1556792"/>
            <a:ext cx="792162" cy="795337"/>
            <a:chOff x="4401" y="8284"/>
            <a:chExt cx="1080" cy="1080"/>
          </a:xfrm>
        </p:grpSpPr>
        <p:sp>
          <p:nvSpPr>
            <p:cNvPr id="17471" name="Oval 26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72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1" name="Group 28"/>
          <p:cNvGrpSpPr>
            <a:grpSpLocks/>
          </p:cNvGrpSpPr>
          <p:nvPr/>
        </p:nvGrpSpPr>
        <p:grpSpPr bwMode="auto">
          <a:xfrm rot="10800000">
            <a:off x="827088" y="3573463"/>
            <a:ext cx="792162" cy="795337"/>
            <a:chOff x="4401" y="8284"/>
            <a:chExt cx="1080" cy="1080"/>
          </a:xfrm>
        </p:grpSpPr>
        <p:sp>
          <p:nvSpPr>
            <p:cNvPr id="17469" name="Oval 29"/>
            <p:cNvSpPr>
              <a:spLocks noChangeArrowheads="1"/>
            </p:cNvSpPr>
            <p:nvPr/>
          </p:nvSpPr>
          <p:spPr bwMode="auto">
            <a:xfrm>
              <a:off x="4401" y="8284"/>
              <a:ext cx="1080" cy="108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70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4761" y="8464"/>
              <a:ext cx="297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2" name="Freeform 34"/>
          <p:cNvSpPr>
            <a:spLocks/>
          </p:cNvSpPr>
          <p:nvPr/>
        </p:nvSpPr>
        <p:spPr bwMode="auto">
          <a:xfrm rot="10800000">
            <a:off x="1658938" y="3117850"/>
            <a:ext cx="2505075" cy="1866900"/>
          </a:xfrm>
          <a:custGeom>
            <a:avLst/>
            <a:gdLst>
              <a:gd name="T0" fmla="*/ 0 w 2280"/>
              <a:gd name="T1" fmla="*/ 1545 h 1690"/>
              <a:gd name="T2" fmla="*/ 105 w 2280"/>
              <a:gd name="T3" fmla="*/ 1590 h 1690"/>
              <a:gd name="T4" fmla="*/ 345 w 2280"/>
              <a:gd name="T5" fmla="*/ 1620 h 1690"/>
              <a:gd name="T6" fmla="*/ 720 w 2280"/>
              <a:gd name="T7" fmla="*/ 1650 h 1690"/>
              <a:gd name="T8" fmla="*/ 855 w 2280"/>
              <a:gd name="T9" fmla="*/ 1635 h 1690"/>
              <a:gd name="T10" fmla="*/ 900 w 2280"/>
              <a:gd name="T11" fmla="*/ 1605 h 1690"/>
              <a:gd name="T12" fmla="*/ 990 w 2280"/>
              <a:gd name="T13" fmla="*/ 1590 h 1690"/>
              <a:gd name="T14" fmla="*/ 1125 w 2280"/>
              <a:gd name="T15" fmla="*/ 1470 h 1690"/>
              <a:gd name="T16" fmla="*/ 1275 w 2280"/>
              <a:gd name="T17" fmla="*/ 1320 h 1690"/>
              <a:gd name="T18" fmla="*/ 1305 w 2280"/>
              <a:gd name="T19" fmla="*/ 1275 h 1690"/>
              <a:gd name="T20" fmla="*/ 1350 w 2280"/>
              <a:gd name="T21" fmla="*/ 1260 h 1690"/>
              <a:gd name="T22" fmla="*/ 1380 w 2280"/>
              <a:gd name="T23" fmla="*/ 1140 h 1690"/>
              <a:gd name="T24" fmla="*/ 1425 w 2280"/>
              <a:gd name="T25" fmla="*/ 1035 h 1690"/>
              <a:gd name="T26" fmla="*/ 1440 w 2280"/>
              <a:gd name="T27" fmla="*/ 990 h 1690"/>
              <a:gd name="T28" fmla="*/ 1500 w 2280"/>
              <a:gd name="T29" fmla="*/ 975 h 1690"/>
              <a:gd name="T30" fmla="*/ 1515 w 2280"/>
              <a:gd name="T31" fmla="*/ 915 h 1690"/>
              <a:gd name="T32" fmla="*/ 1560 w 2280"/>
              <a:gd name="T33" fmla="*/ 885 h 1690"/>
              <a:gd name="T34" fmla="*/ 1950 w 2280"/>
              <a:gd name="T35" fmla="*/ 810 h 1690"/>
              <a:gd name="T36" fmla="*/ 2040 w 2280"/>
              <a:gd name="T37" fmla="*/ 750 h 1690"/>
              <a:gd name="T38" fmla="*/ 2055 w 2280"/>
              <a:gd name="T39" fmla="*/ 705 h 1690"/>
              <a:gd name="T40" fmla="*/ 2100 w 2280"/>
              <a:gd name="T41" fmla="*/ 660 h 1690"/>
              <a:gd name="T42" fmla="*/ 2175 w 2280"/>
              <a:gd name="T43" fmla="*/ 570 h 1690"/>
              <a:gd name="T44" fmla="*/ 2190 w 2280"/>
              <a:gd name="T45" fmla="*/ 525 h 1690"/>
              <a:gd name="T46" fmla="*/ 2235 w 2280"/>
              <a:gd name="T47" fmla="*/ 450 h 1690"/>
              <a:gd name="T48" fmla="*/ 2250 w 2280"/>
              <a:gd name="T49" fmla="*/ 360 h 1690"/>
              <a:gd name="T50" fmla="*/ 2280 w 2280"/>
              <a:gd name="T51" fmla="*/ 270 h 1690"/>
              <a:gd name="T52" fmla="*/ 2265 w 2280"/>
              <a:gd name="T53" fmla="*/ 90 h 1690"/>
              <a:gd name="T54" fmla="*/ 2280 w 2280"/>
              <a:gd name="T55" fmla="*/ 0 h 16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80"/>
              <a:gd name="T85" fmla="*/ 0 h 1690"/>
              <a:gd name="T86" fmla="*/ 2280 w 2280"/>
              <a:gd name="T87" fmla="*/ 1690 h 169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80" h="1690">
                <a:moveTo>
                  <a:pt x="0" y="1545"/>
                </a:moveTo>
                <a:cubicBezTo>
                  <a:pt x="36" y="1557"/>
                  <a:pt x="68" y="1580"/>
                  <a:pt x="105" y="1590"/>
                </a:cubicBezTo>
                <a:cubicBezTo>
                  <a:pt x="134" y="1598"/>
                  <a:pt x="329" y="1618"/>
                  <a:pt x="345" y="1620"/>
                </a:cubicBezTo>
                <a:cubicBezTo>
                  <a:pt x="555" y="1690"/>
                  <a:pt x="277" y="1673"/>
                  <a:pt x="720" y="1650"/>
                </a:cubicBezTo>
                <a:cubicBezTo>
                  <a:pt x="765" y="1645"/>
                  <a:pt x="811" y="1646"/>
                  <a:pt x="855" y="1635"/>
                </a:cubicBezTo>
                <a:cubicBezTo>
                  <a:pt x="872" y="1631"/>
                  <a:pt x="883" y="1611"/>
                  <a:pt x="900" y="1605"/>
                </a:cubicBezTo>
                <a:cubicBezTo>
                  <a:pt x="929" y="1595"/>
                  <a:pt x="960" y="1595"/>
                  <a:pt x="990" y="1590"/>
                </a:cubicBezTo>
                <a:cubicBezTo>
                  <a:pt x="1032" y="1534"/>
                  <a:pt x="1058" y="1492"/>
                  <a:pt x="1125" y="1470"/>
                </a:cubicBezTo>
                <a:cubicBezTo>
                  <a:pt x="1173" y="1409"/>
                  <a:pt x="1211" y="1363"/>
                  <a:pt x="1275" y="1320"/>
                </a:cubicBezTo>
                <a:cubicBezTo>
                  <a:pt x="1285" y="1305"/>
                  <a:pt x="1291" y="1286"/>
                  <a:pt x="1305" y="1275"/>
                </a:cubicBezTo>
                <a:cubicBezTo>
                  <a:pt x="1317" y="1265"/>
                  <a:pt x="1339" y="1271"/>
                  <a:pt x="1350" y="1260"/>
                </a:cubicBezTo>
                <a:cubicBezTo>
                  <a:pt x="1379" y="1231"/>
                  <a:pt x="1371" y="1180"/>
                  <a:pt x="1380" y="1140"/>
                </a:cubicBezTo>
                <a:cubicBezTo>
                  <a:pt x="1405" y="1028"/>
                  <a:pt x="1379" y="1128"/>
                  <a:pt x="1425" y="1035"/>
                </a:cubicBezTo>
                <a:cubicBezTo>
                  <a:pt x="1432" y="1021"/>
                  <a:pt x="1428" y="1000"/>
                  <a:pt x="1440" y="990"/>
                </a:cubicBezTo>
                <a:cubicBezTo>
                  <a:pt x="1456" y="977"/>
                  <a:pt x="1480" y="980"/>
                  <a:pt x="1500" y="975"/>
                </a:cubicBezTo>
                <a:cubicBezTo>
                  <a:pt x="1505" y="955"/>
                  <a:pt x="1504" y="932"/>
                  <a:pt x="1515" y="915"/>
                </a:cubicBezTo>
                <a:cubicBezTo>
                  <a:pt x="1525" y="900"/>
                  <a:pt x="1543" y="890"/>
                  <a:pt x="1560" y="885"/>
                </a:cubicBezTo>
                <a:cubicBezTo>
                  <a:pt x="1687" y="846"/>
                  <a:pt x="1822" y="842"/>
                  <a:pt x="1950" y="810"/>
                </a:cubicBezTo>
                <a:cubicBezTo>
                  <a:pt x="1980" y="790"/>
                  <a:pt x="2010" y="770"/>
                  <a:pt x="2040" y="750"/>
                </a:cubicBezTo>
                <a:cubicBezTo>
                  <a:pt x="2053" y="741"/>
                  <a:pt x="2046" y="718"/>
                  <a:pt x="2055" y="705"/>
                </a:cubicBezTo>
                <a:cubicBezTo>
                  <a:pt x="2067" y="687"/>
                  <a:pt x="2086" y="676"/>
                  <a:pt x="2100" y="660"/>
                </a:cubicBezTo>
                <a:cubicBezTo>
                  <a:pt x="2204" y="535"/>
                  <a:pt x="2044" y="701"/>
                  <a:pt x="2175" y="570"/>
                </a:cubicBezTo>
                <a:cubicBezTo>
                  <a:pt x="2180" y="555"/>
                  <a:pt x="2183" y="539"/>
                  <a:pt x="2190" y="525"/>
                </a:cubicBezTo>
                <a:cubicBezTo>
                  <a:pt x="2203" y="499"/>
                  <a:pt x="2225" y="477"/>
                  <a:pt x="2235" y="450"/>
                </a:cubicBezTo>
                <a:cubicBezTo>
                  <a:pt x="2245" y="421"/>
                  <a:pt x="2243" y="390"/>
                  <a:pt x="2250" y="360"/>
                </a:cubicBezTo>
                <a:cubicBezTo>
                  <a:pt x="2258" y="329"/>
                  <a:pt x="2280" y="270"/>
                  <a:pt x="2280" y="270"/>
                </a:cubicBezTo>
                <a:cubicBezTo>
                  <a:pt x="2275" y="210"/>
                  <a:pt x="2265" y="150"/>
                  <a:pt x="2265" y="90"/>
                </a:cubicBezTo>
                <a:cubicBezTo>
                  <a:pt x="2265" y="60"/>
                  <a:pt x="2280" y="30"/>
                  <a:pt x="228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Freeform 36"/>
          <p:cNvSpPr>
            <a:spLocks/>
          </p:cNvSpPr>
          <p:nvPr/>
        </p:nvSpPr>
        <p:spPr bwMode="auto">
          <a:xfrm rot="10800000">
            <a:off x="373061" y="1484784"/>
            <a:ext cx="2470746" cy="2360140"/>
          </a:xfrm>
          <a:custGeom>
            <a:avLst/>
            <a:gdLst>
              <a:gd name="T0" fmla="*/ 0 w 1860"/>
              <a:gd name="T1" fmla="*/ 1395 h 1395"/>
              <a:gd name="T2" fmla="*/ 105 w 1860"/>
              <a:gd name="T3" fmla="*/ 1260 h 1395"/>
              <a:gd name="T4" fmla="*/ 135 w 1860"/>
              <a:gd name="T5" fmla="*/ 1170 h 1395"/>
              <a:gd name="T6" fmla="*/ 150 w 1860"/>
              <a:gd name="T7" fmla="*/ 1125 h 1395"/>
              <a:gd name="T8" fmla="*/ 135 w 1860"/>
              <a:gd name="T9" fmla="*/ 915 h 1395"/>
              <a:gd name="T10" fmla="*/ 120 w 1860"/>
              <a:gd name="T11" fmla="*/ 870 h 1395"/>
              <a:gd name="T12" fmla="*/ 165 w 1860"/>
              <a:gd name="T13" fmla="*/ 855 h 1395"/>
              <a:gd name="T14" fmla="*/ 300 w 1860"/>
              <a:gd name="T15" fmla="*/ 765 h 1395"/>
              <a:gd name="T16" fmla="*/ 375 w 1860"/>
              <a:gd name="T17" fmla="*/ 660 h 1395"/>
              <a:gd name="T18" fmla="*/ 450 w 1860"/>
              <a:gd name="T19" fmla="*/ 480 h 1395"/>
              <a:gd name="T20" fmla="*/ 495 w 1860"/>
              <a:gd name="T21" fmla="*/ 375 h 1395"/>
              <a:gd name="T22" fmla="*/ 510 w 1860"/>
              <a:gd name="T23" fmla="*/ 315 h 1395"/>
              <a:gd name="T24" fmla="*/ 555 w 1860"/>
              <a:gd name="T25" fmla="*/ 300 h 1395"/>
              <a:gd name="T26" fmla="*/ 1080 w 1860"/>
              <a:gd name="T27" fmla="*/ 345 h 1395"/>
              <a:gd name="T28" fmla="*/ 1185 w 1860"/>
              <a:gd name="T29" fmla="*/ 390 h 1395"/>
              <a:gd name="T30" fmla="*/ 1275 w 1860"/>
              <a:gd name="T31" fmla="*/ 420 h 1395"/>
              <a:gd name="T32" fmla="*/ 1560 w 1860"/>
              <a:gd name="T33" fmla="*/ 375 h 1395"/>
              <a:gd name="T34" fmla="*/ 1650 w 1860"/>
              <a:gd name="T35" fmla="*/ 345 h 1395"/>
              <a:gd name="T36" fmla="*/ 1725 w 1860"/>
              <a:gd name="T37" fmla="*/ 270 h 1395"/>
              <a:gd name="T38" fmla="*/ 1770 w 1860"/>
              <a:gd name="T39" fmla="*/ 180 h 1395"/>
              <a:gd name="T40" fmla="*/ 1800 w 1860"/>
              <a:gd name="T41" fmla="*/ 135 h 1395"/>
              <a:gd name="T42" fmla="*/ 1815 w 1860"/>
              <a:gd name="T43" fmla="*/ 90 h 1395"/>
              <a:gd name="T44" fmla="*/ 1845 w 1860"/>
              <a:gd name="T45" fmla="*/ 45 h 1395"/>
              <a:gd name="T46" fmla="*/ 1860 w 1860"/>
              <a:gd name="T47" fmla="*/ 0 h 13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60"/>
              <a:gd name="T73" fmla="*/ 0 h 1395"/>
              <a:gd name="T74" fmla="*/ 1860 w 1860"/>
              <a:gd name="T75" fmla="*/ 1395 h 13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60" h="1395">
                <a:moveTo>
                  <a:pt x="0" y="1395"/>
                </a:moveTo>
                <a:cubicBezTo>
                  <a:pt x="70" y="1325"/>
                  <a:pt x="33" y="1368"/>
                  <a:pt x="105" y="1260"/>
                </a:cubicBezTo>
                <a:cubicBezTo>
                  <a:pt x="123" y="1234"/>
                  <a:pt x="125" y="1200"/>
                  <a:pt x="135" y="1170"/>
                </a:cubicBezTo>
                <a:cubicBezTo>
                  <a:pt x="140" y="1155"/>
                  <a:pt x="150" y="1125"/>
                  <a:pt x="150" y="1125"/>
                </a:cubicBezTo>
                <a:cubicBezTo>
                  <a:pt x="145" y="1055"/>
                  <a:pt x="143" y="985"/>
                  <a:pt x="135" y="915"/>
                </a:cubicBezTo>
                <a:cubicBezTo>
                  <a:pt x="133" y="899"/>
                  <a:pt x="113" y="884"/>
                  <a:pt x="120" y="870"/>
                </a:cubicBezTo>
                <a:cubicBezTo>
                  <a:pt x="127" y="856"/>
                  <a:pt x="150" y="860"/>
                  <a:pt x="165" y="855"/>
                </a:cubicBezTo>
                <a:cubicBezTo>
                  <a:pt x="219" y="801"/>
                  <a:pt x="239" y="806"/>
                  <a:pt x="300" y="765"/>
                </a:cubicBezTo>
                <a:cubicBezTo>
                  <a:pt x="324" y="729"/>
                  <a:pt x="356" y="698"/>
                  <a:pt x="375" y="660"/>
                </a:cubicBezTo>
                <a:cubicBezTo>
                  <a:pt x="408" y="594"/>
                  <a:pt x="410" y="540"/>
                  <a:pt x="450" y="480"/>
                </a:cubicBezTo>
                <a:cubicBezTo>
                  <a:pt x="493" y="308"/>
                  <a:pt x="433" y="520"/>
                  <a:pt x="495" y="375"/>
                </a:cubicBezTo>
                <a:cubicBezTo>
                  <a:pt x="503" y="356"/>
                  <a:pt x="497" y="331"/>
                  <a:pt x="510" y="315"/>
                </a:cubicBezTo>
                <a:cubicBezTo>
                  <a:pt x="520" y="303"/>
                  <a:pt x="540" y="305"/>
                  <a:pt x="555" y="300"/>
                </a:cubicBezTo>
                <a:cubicBezTo>
                  <a:pt x="795" y="310"/>
                  <a:pt x="885" y="313"/>
                  <a:pt x="1080" y="345"/>
                </a:cubicBezTo>
                <a:cubicBezTo>
                  <a:pt x="1151" y="393"/>
                  <a:pt x="1097" y="364"/>
                  <a:pt x="1185" y="390"/>
                </a:cubicBezTo>
                <a:cubicBezTo>
                  <a:pt x="1215" y="399"/>
                  <a:pt x="1275" y="420"/>
                  <a:pt x="1275" y="420"/>
                </a:cubicBezTo>
                <a:cubicBezTo>
                  <a:pt x="1380" y="410"/>
                  <a:pt x="1462" y="402"/>
                  <a:pt x="1560" y="375"/>
                </a:cubicBezTo>
                <a:cubicBezTo>
                  <a:pt x="1591" y="367"/>
                  <a:pt x="1650" y="345"/>
                  <a:pt x="1650" y="345"/>
                </a:cubicBezTo>
                <a:cubicBezTo>
                  <a:pt x="1730" y="225"/>
                  <a:pt x="1625" y="370"/>
                  <a:pt x="1725" y="270"/>
                </a:cubicBezTo>
                <a:cubicBezTo>
                  <a:pt x="1768" y="227"/>
                  <a:pt x="1746" y="229"/>
                  <a:pt x="1770" y="180"/>
                </a:cubicBezTo>
                <a:cubicBezTo>
                  <a:pt x="1778" y="164"/>
                  <a:pt x="1792" y="151"/>
                  <a:pt x="1800" y="135"/>
                </a:cubicBezTo>
                <a:cubicBezTo>
                  <a:pt x="1807" y="121"/>
                  <a:pt x="1808" y="104"/>
                  <a:pt x="1815" y="90"/>
                </a:cubicBezTo>
                <a:cubicBezTo>
                  <a:pt x="1823" y="74"/>
                  <a:pt x="1837" y="61"/>
                  <a:pt x="1845" y="45"/>
                </a:cubicBezTo>
                <a:cubicBezTo>
                  <a:pt x="1852" y="31"/>
                  <a:pt x="1860" y="0"/>
                  <a:pt x="186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Freeform 37"/>
          <p:cNvSpPr>
            <a:spLocks/>
          </p:cNvSpPr>
          <p:nvPr/>
        </p:nvSpPr>
        <p:spPr bwMode="auto">
          <a:xfrm rot="10800000">
            <a:off x="1259631" y="1395412"/>
            <a:ext cx="839043" cy="1961579"/>
          </a:xfrm>
          <a:custGeom>
            <a:avLst/>
            <a:gdLst>
              <a:gd name="T0" fmla="*/ 240 w 240"/>
              <a:gd name="T1" fmla="*/ 1 h 841"/>
              <a:gd name="T2" fmla="*/ 180 w 240"/>
              <a:gd name="T3" fmla="*/ 16 h 841"/>
              <a:gd name="T4" fmla="*/ 150 w 240"/>
              <a:gd name="T5" fmla="*/ 106 h 841"/>
              <a:gd name="T6" fmla="*/ 45 w 240"/>
              <a:gd name="T7" fmla="*/ 331 h 841"/>
              <a:gd name="T8" fmla="*/ 15 w 240"/>
              <a:gd name="T9" fmla="*/ 421 h 841"/>
              <a:gd name="T10" fmla="*/ 0 w 240"/>
              <a:gd name="T11" fmla="*/ 466 h 841"/>
              <a:gd name="T12" fmla="*/ 15 w 240"/>
              <a:gd name="T13" fmla="*/ 721 h 841"/>
              <a:gd name="T14" fmla="*/ 60 w 240"/>
              <a:gd name="T15" fmla="*/ 841 h 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841"/>
              <a:gd name="T26" fmla="*/ 240 w 240"/>
              <a:gd name="T27" fmla="*/ 841 h 8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841">
                <a:moveTo>
                  <a:pt x="240" y="1"/>
                </a:moveTo>
                <a:cubicBezTo>
                  <a:pt x="220" y="6"/>
                  <a:pt x="193" y="0"/>
                  <a:pt x="180" y="16"/>
                </a:cubicBezTo>
                <a:cubicBezTo>
                  <a:pt x="159" y="40"/>
                  <a:pt x="168" y="80"/>
                  <a:pt x="150" y="106"/>
                </a:cubicBezTo>
                <a:cubicBezTo>
                  <a:pt x="104" y="175"/>
                  <a:pt x="71" y="252"/>
                  <a:pt x="45" y="331"/>
                </a:cubicBezTo>
                <a:cubicBezTo>
                  <a:pt x="35" y="361"/>
                  <a:pt x="25" y="391"/>
                  <a:pt x="15" y="421"/>
                </a:cubicBezTo>
                <a:cubicBezTo>
                  <a:pt x="10" y="436"/>
                  <a:pt x="0" y="466"/>
                  <a:pt x="0" y="466"/>
                </a:cubicBezTo>
                <a:cubicBezTo>
                  <a:pt x="5" y="551"/>
                  <a:pt x="2" y="637"/>
                  <a:pt x="15" y="721"/>
                </a:cubicBezTo>
                <a:cubicBezTo>
                  <a:pt x="21" y="759"/>
                  <a:pt x="60" y="777"/>
                  <a:pt x="60" y="841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39"/>
          <p:cNvSpPr>
            <a:spLocks noChangeShapeType="1"/>
          </p:cNvSpPr>
          <p:nvPr/>
        </p:nvSpPr>
        <p:spPr bwMode="auto">
          <a:xfrm rot="10800000" flipH="1">
            <a:off x="3562350" y="3284984"/>
            <a:ext cx="433586" cy="25205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40"/>
          <p:cNvSpPr>
            <a:spLocks noChangeShapeType="1"/>
          </p:cNvSpPr>
          <p:nvPr/>
        </p:nvSpPr>
        <p:spPr bwMode="auto">
          <a:xfrm flipH="1" flipV="1">
            <a:off x="6662738" y="3413125"/>
            <a:ext cx="395287" cy="59531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41"/>
          <p:cNvSpPr>
            <a:spLocks noChangeShapeType="1"/>
          </p:cNvSpPr>
          <p:nvPr/>
        </p:nvSpPr>
        <p:spPr bwMode="auto">
          <a:xfrm flipV="1">
            <a:off x="7058025" y="3810000"/>
            <a:ext cx="989013" cy="198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42"/>
          <p:cNvSpPr>
            <a:spLocks noChangeShapeType="1"/>
          </p:cNvSpPr>
          <p:nvPr/>
        </p:nvSpPr>
        <p:spPr bwMode="auto">
          <a:xfrm flipH="1">
            <a:off x="6662738" y="3038475"/>
            <a:ext cx="792162" cy="400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43"/>
          <p:cNvSpPr>
            <a:spLocks noChangeShapeType="1"/>
          </p:cNvSpPr>
          <p:nvPr/>
        </p:nvSpPr>
        <p:spPr bwMode="auto">
          <a:xfrm flipV="1">
            <a:off x="6465888" y="3016250"/>
            <a:ext cx="1581150" cy="793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44"/>
          <p:cNvSpPr>
            <a:spLocks noChangeShapeType="1"/>
          </p:cNvSpPr>
          <p:nvPr/>
        </p:nvSpPr>
        <p:spPr bwMode="auto">
          <a:xfrm>
            <a:off x="8047038" y="3016250"/>
            <a:ext cx="66675" cy="860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Text Box 45"/>
          <p:cNvSpPr txBox="1">
            <a:spLocks noChangeArrowheads="1"/>
          </p:cNvSpPr>
          <p:nvPr/>
        </p:nvSpPr>
        <p:spPr bwMode="auto">
          <a:xfrm>
            <a:off x="6861175" y="1268413"/>
            <a:ext cx="1166813" cy="360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endParaRPr lang="en-US" sz="1200" b="1" i="1">
              <a:latin typeface="Arial" charset="0"/>
            </a:endParaRPr>
          </a:p>
        </p:txBody>
      </p:sp>
      <p:sp>
        <p:nvSpPr>
          <p:cNvPr id="17433" name="Line 46"/>
          <p:cNvSpPr>
            <a:spLocks noChangeShapeType="1"/>
          </p:cNvSpPr>
          <p:nvPr/>
        </p:nvSpPr>
        <p:spPr bwMode="auto">
          <a:xfrm flipH="1">
            <a:off x="7651750" y="1647825"/>
            <a:ext cx="0" cy="1054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49"/>
          <p:cNvSpPr txBox="1">
            <a:spLocks noChangeArrowheads="1"/>
          </p:cNvSpPr>
          <p:nvPr/>
        </p:nvSpPr>
        <p:spPr bwMode="auto">
          <a:xfrm>
            <a:off x="6781800" y="11430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/>
              <a:t>Goal</a:t>
            </a:r>
            <a:endParaRPr lang="ru-RU" b="1"/>
          </a:p>
        </p:txBody>
      </p:sp>
      <p:sp>
        <p:nvSpPr>
          <p:cNvPr id="17435" name="Text Box 50"/>
          <p:cNvSpPr txBox="1">
            <a:spLocks noChangeArrowheads="1"/>
          </p:cNvSpPr>
          <p:nvPr/>
        </p:nvSpPr>
        <p:spPr bwMode="auto">
          <a:xfrm>
            <a:off x="6946900" y="4724400"/>
            <a:ext cx="1430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Consent</a:t>
            </a:r>
            <a:br>
              <a:rPr lang="en-US" b="1"/>
            </a:br>
            <a:r>
              <a:rPr lang="en-US" b="1"/>
              <a:t>process</a:t>
            </a:r>
            <a:endParaRPr lang="ru-RU" b="1"/>
          </a:p>
        </p:txBody>
      </p:sp>
      <p:sp>
        <p:nvSpPr>
          <p:cNvPr id="17436" name="Text Box 51"/>
          <p:cNvSpPr txBox="1">
            <a:spLocks noChangeArrowheads="1"/>
          </p:cNvSpPr>
          <p:nvPr/>
        </p:nvSpPr>
        <p:spPr bwMode="auto">
          <a:xfrm>
            <a:off x="3492500" y="5734050"/>
            <a:ext cx="2081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Be-Compact</a:t>
            </a:r>
            <a:endParaRPr lang="ru-RU" b="1"/>
          </a:p>
        </p:txBody>
      </p:sp>
      <p:sp>
        <p:nvSpPr>
          <p:cNvPr id="17439" name="Text Box 56"/>
          <p:cNvSpPr txBox="1">
            <a:spLocks noChangeArrowheads="1"/>
          </p:cNvSpPr>
          <p:nvPr/>
        </p:nvSpPr>
        <p:spPr bwMode="auto">
          <a:xfrm>
            <a:off x="4140200" y="1484313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Separable</a:t>
            </a:r>
            <a:r>
              <a:rPr lang="ru-RU"/>
              <a:t> </a:t>
            </a:r>
          </a:p>
        </p:txBody>
      </p:sp>
      <p:sp>
        <p:nvSpPr>
          <p:cNvPr id="17440" name="Line 57"/>
          <p:cNvSpPr>
            <a:spLocks noChangeShapeType="1"/>
          </p:cNvSpPr>
          <p:nvPr/>
        </p:nvSpPr>
        <p:spPr bwMode="auto">
          <a:xfrm rot="10800000" flipV="1">
            <a:off x="3419475" y="1844675"/>
            <a:ext cx="574675" cy="2174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Text Box 58"/>
          <p:cNvSpPr txBox="1">
            <a:spLocks noChangeArrowheads="1"/>
          </p:cNvSpPr>
          <p:nvPr/>
        </p:nvSpPr>
        <p:spPr bwMode="auto">
          <a:xfrm>
            <a:off x="4240213" y="3933825"/>
            <a:ext cx="1801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The close</a:t>
            </a:r>
            <a:br>
              <a:rPr lang="en-US" b="1"/>
            </a:br>
            <a:r>
              <a:rPr lang="en-US" b="1"/>
              <a:t> reflection </a:t>
            </a:r>
            <a:br>
              <a:rPr lang="en-US" b="1"/>
            </a:br>
            <a:r>
              <a:rPr lang="en-US" b="1"/>
              <a:t>graphic</a:t>
            </a:r>
            <a:br>
              <a:rPr lang="en-US" b="1"/>
            </a:br>
            <a:endParaRPr lang="ru-RU" b="1"/>
          </a:p>
        </p:txBody>
      </p:sp>
      <p:sp>
        <p:nvSpPr>
          <p:cNvPr id="17442" name="Line 59"/>
          <p:cNvSpPr>
            <a:spLocks noChangeShapeType="1"/>
          </p:cNvSpPr>
          <p:nvPr/>
        </p:nvSpPr>
        <p:spPr bwMode="auto">
          <a:xfrm flipV="1">
            <a:off x="4787900" y="3357563"/>
            <a:ext cx="3603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7443" name="Group 63"/>
          <p:cNvGrpSpPr>
            <a:grpSpLocks/>
          </p:cNvGrpSpPr>
          <p:nvPr/>
        </p:nvGrpSpPr>
        <p:grpSpPr bwMode="auto">
          <a:xfrm rot="-9277278">
            <a:off x="4197350" y="2868613"/>
            <a:ext cx="1762125" cy="844550"/>
            <a:chOff x="3259" y="4037"/>
            <a:chExt cx="1916" cy="1306"/>
          </a:xfrm>
        </p:grpSpPr>
        <p:sp>
          <p:nvSpPr>
            <p:cNvPr id="17467" name="Freeform 64"/>
            <p:cNvSpPr>
              <a:spLocks/>
            </p:cNvSpPr>
            <p:nvPr/>
          </p:nvSpPr>
          <p:spPr bwMode="auto">
            <a:xfrm>
              <a:off x="3259" y="4037"/>
              <a:ext cx="1916" cy="1306"/>
            </a:xfrm>
            <a:custGeom>
              <a:avLst/>
              <a:gdLst>
                <a:gd name="T0" fmla="*/ 1582 w 1916"/>
                <a:gd name="T1" fmla="*/ 327 h 1306"/>
                <a:gd name="T2" fmla="*/ 1674 w 1916"/>
                <a:gd name="T3" fmla="*/ 0 h 1306"/>
                <a:gd name="T4" fmla="*/ 1091 w 1916"/>
                <a:gd name="T5" fmla="*/ 385 h 1306"/>
                <a:gd name="T6" fmla="*/ 1053 w 1916"/>
                <a:gd name="T7" fmla="*/ 533 h 1306"/>
                <a:gd name="T8" fmla="*/ 398 w 1916"/>
                <a:gd name="T9" fmla="*/ 940 h 1306"/>
                <a:gd name="T10" fmla="*/ 313 w 1916"/>
                <a:gd name="T11" fmla="*/ 731 h 1306"/>
                <a:gd name="T12" fmla="*/ 0 w 1916"/>
                <a:gd name="T13" fmla="*/ 1306 h 1306"/>
                <a:gd name="T14" fmla="*/ 657 w 1916"/>
                <a:gd name="T15" fmla="*/ 1282 h 1306"/>
                <a:gd name="T16" fmla="*/ 507 w 1916"/>
                <a:gd name="T17" fmla="*/ 1115 h 1306"/>
                <a:gd name="T18" fmla="*/ 1164 w 1916"/>
                <a:gd name="T19" fmla="*/ 709 h 1306"/>
                <a:gd name="T20" fmla="*/ 1312 w 1916"/>
                <a:gd name="T21" fmla="*/ 741 h 1306"/>
                <a:gd name="T22" fmla="*/ 1916 w 1916"/>
                <a:gd name="T23" fmla="*/ 389 h 1306"/>
                <a:gd name="T24" fmla="*/ 1582 w 1916"/>
                <a:gd name="T25" fmla="*/ 327 h 1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16"/>
                <a:gd name="T40" fmla="*/ 0 h 1306"/>
                <a:gd name="T41" fmla="*/ 1916 w 1916"/>
                <a:gd name="T42" fmla="*/ 1306 h 1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16" h="1306">
                  <a:moveTo>
                    <a:pt x="1582" y="327"/>
                  </a:moveTo>
                  <a:lnTo>
                    <a:pt x="1674" y="0"/>
                  </a:lnTo>
                  <a:lnTo>
                    <a:pt x="1091" y="385"/>
                  </a:lnTo>
                  <a:lnTo>
                    <a:pt x="1053" y="533"/>
                  </a:lnTo>
                  <a:lnTo>
                    <a:pt x="398" y="940"/>
                  </a:lnTo>
                  <a:lnTo>
                    <a:pt x="313" y="731"/>
                  </a:lnTo>
                  <a:lnTo>
                    <a:pt x="0" y="1306"/>
                  </a:lnTo>
                  <a:lnTo>
                    <a:pt x="657" y="1282"/>
                  </a:lnTo>
                  <a:lnTo>
                    <a:pt x="507" y="1115"/>
                  </a:lnTo>
                  <a:lnTo>
                    <a:pt x="1164" y="709"/>
                  </a:lnTo>
                  <a:lnTo>
                    <a:pt x="1312" y="741"/>
                  </a:lnTo>
                  <a:lnTo>
                    <a:pt x="1916" y="389"/>
                  </a:lnTo>
                  <a:lnTo>
                    <a:pt x="1582" y="3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65"/>
            <p:cNvSpPr>
              <a:spLocks/>
            </p:cNvSpPr>
            <p:nvPr/>
          </p:nvSpPr>
          <p:spPr bwMode="auto">
            <a:xfrm>
              <a:off x="3346" y="4155"/>
              <a:ext cx="1686" cy="1135"/>
            </a:xfrm>
            <a:custGeom>
              <a:avLst/>
              <a:gdLst>
                <a:gd name="T0" fmla="*/ 1686 w 1686"/>
                <a:gd name="T1" fmla="*/ 295 h 1135"/>
                <a:gd name="T2" fmla="*/ 1217 w 1686"/>
                <a:gd name="T3" fmla="*/ 570 h 1135"/>
                <a:gd name="T4" fmla="*/ 1067 w 1686"/>
                <a:gd name="T5" fmla="*/ 537 h 1135"/>
                <a:gd name="T6" fmla="*/ 342 w 1686"/>
                <a:gd name="T7" fmla="*/ 986 h 1135"/>
                <a:gd name="T8" fmla="*/ 461 w 1686"/>
                <a:gd name="T9" fmla="*/ 1118 h 1135"/>
                <a:gd name="T10" fmla="*/ 0 w 1686"/>
                <a:gd name="T11" fmla="*/ 1135 h 1135"/>
                <a:gd name="T12" fmla="*/ 220 w 1686"/>
                <a:gd name="T13" fmla="*/ 732 h 1135"/>
                <a:gd name="T14" fmla="*/ 285 w 1686"/>
                <a:gd name="T15" fmla="*/ 897 h 1135"/>
                <a:gd name="T16" fmla="*/ 1011 w 1686"/>
                <a:gd name="T17" fmla="*/ 446 h 1135"/>
                <a:gd name="T18" fmla="*/ 1048 w 1686"/>
                <a:gd name="T19" fmla="*/ 298 h 1135"/>
                <a:gd name="T20" fmla="*/ 1502 w 1686"/>
                <a:gd name="T21" fmla="*/ 0 h 1135"/>
                <a:gd name="T22" fmla="*/ 1431 w 1686"/>
                <a:gd name="T23" fmla="*/ 248 h 1135"/>
                <a:gd name="T24" fmla="*/ 1686 w 1686"/>
                <a:gd name="T25" fmla="*/ 295 h 1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6"/>
                <a:gd name="T40" fmla="*/ 0 h 1135"/>
                <a:gd name="T41" fmla="*/ 1686 w 1686"/>
                <a:gd name="T42" fmla="*/ 1135 h 1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6" h="1135">
                  <a:moveTo>
                    <a:pt x="1686" y="295"/>
                  </a:moveTo>
                  <a:lnTo>
                    <a:pt x="1217" y="570"/>
                  </a:lnTo>
                  <a:lnTo>
                    <a:pt x="1067" y="537"/>
                  </a:lnTo>
                  <a:lnTo>
                    <a:pt x="342" y="986"/>
                  </a:lnTo>
                  <a:lnTo>
                    <a:pt x="461" y="1118"/>
                  </a:lnTo>
                  <a:lnTo>
                    <a:pt x="0" y="1135"/>
                  </a:lnTo>
                  <a:lnTo>
                    <a:pt x="220" y="732"/>
                  </a:lnTo>
                  <a:lnTo>
                    <a:pt x="285" y="897"/>
                  </a:lnTo>
                  <a:lnTo>
                    <a:pt x="1011" y="446"/>
                  </a:lnTo>
                  <a:lnTo>
                    <a:pt x="1048" y="298"/>
                  </a:lnTo>
                  <a:lnTo>
                    <a:pt x="1502" y="0"/>
                  </a:lnTo>
                  <a:lnTo>
                    <a:pt x="1431" y="248"/>
                  </a:lnTo>
                  <a:lnTo>
                    <a:pt x="1686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4" name="Group 66"/>
          <p:cNvGrpSpPr>
            <a:grpSpLocks/>
          </p:cNvGrpSpPr>
          <p:nvPr/>
        </p:nvGrpSpPr>
        <p:grpSpPr bwMode="auto">
          <a:xfrm rot="-2377101">
            <a:off x="7451725" y="2708275"/>
            <a:ext cx="233363" cy="415925"/>
            <a:chOff x="8068" y="11809"/>
            <a:chExt cx="1865" cy="1859"/>
          </a:xfrm>
        </p:grpSpPr>
        <p:sp>
          <p:nvSpPr>
            <p:cNvPr id="17462" name="Freeform 67"/>
            <p:cNvSpPr>
              <a:spLocks/>
            </p:cNvSpPr>
            <p:nvPr/>
          </p:nvSpPr>
          <p:spPr bwMode="auto">
            <a:xfrm>
              <a:off x="8068" y="11809"/>
              <a:ext cx="1865" cy="1859"/>
            </a:xfrm>
            <a:custGeom>
              <a:avLst/>
              <a:gdLst>
                <a:gd name="T0" fmla="*/ 1029 w 1865"/>
                <a:gd name="T1" fmla="*/ 1855 h 1859"/>
                <a:gd name="T2" fmla="*/ 1210 w 1865"/>
                <a:gd name="T3" fmla="*/ 1817 h 1859"/>
                <a:gd name="T4" fmla="*/ 1377 w 1865"/>
                <a:gd name="T5" fmla="*/ 1747 h 1859"/>
                <a:gd name="T6" fmla="*/ 1525 w 1865"/>
                <a:gd name="T7" fmla="*/ 1647 h 1859"/>
                <a:gd name="T8" fmla="*/ 1652 w 1865"/>
                <a:gd name="T9" fmla="*/ 1520 h 1859"/>
                <a:gd name="T10" fmla="*/ 1753 w 1865"/>
                <a:gd name="T11" fmla="*/ 1372 h 1859"/>
                <a:gd name="T12" fmla="*/ 1824 w 1865"/>
                <a:gd name="T13" fmla="*/ 1206 h 1859"/>
                <a:gd name="T14" fmla="*/ 1861 w 1865"/>
                <a:gd name="T15" fmla="*/ 1023 h 1859"/>
                <a:gd name="T16" fmla="*/ 1861 w 1865"/>
                <a:gd name="T17" fmla="*/ 834 h 1859"/>
                <a:gd name="T18" fmla="*/ 1824 w 1865"/>
                <a:gd name="T19" fmla="*/ 653 h 1859"/>
                <a:gd name="T20" fmla="*/ 1753 w 1865"/>
                <a:gd name="T21" fmla="*/ 487 h 1859"/>
                <a:gd name="T22" fmla="*/ 1652 w 1865"/>
                <a:gd name="T23" fmla="*/ 339 h 1859"/>
                <a:gd name="T24" fmla="*/ 1525 w 1865"/>
                <a:gd name="T25" fmla="*/ 212 h 1859"/>
                <a:gd name="T26" fmla="*/ 1377 w 1865"/>
                <a:gd name="T27" fmla="*/ 112 h 1859"/>
                <a:gd name="T28" fmla="*/ 1210 w 1865"/>
                <a:gd name="T29" fmla="*/ 41 h 1859"/>
                <a:gd name="T30" fmla="*/ 1029 w 1865"/>
                <a:gd name="T31" fmla="*/ 4 h 1859"/>
                <a:gd name="T32" fmla="*/ 838 w 1865"/>
                <a:gd name="T33" fmla="*/ 4 h 1859"/>
                <a:gd name="T34" fmla="*/ 655 w 1865"/>
                <a:gd name="T35" fmla="*/ 41 h 1859"/>
                <a:gd name="T36" fmla="*/ 488 w 1865"/>
                <a:gd name="T37" fmla="*/ 112 h 1859"/>
                <a:gd name="T38" fmla="*/ 340 w 1865"/>
                <a:gd name="T39" fmla="*/ 212 h 1859"/>
                <a:gd name="T40" fmla="*/ 213 w 1865"/>
                <a:gd name="T41" fmla="*/ 339 h 1859"/>
                <a:gd name="T42" fmla="*/ 112 w 1865"/>
                <a:gd name="T43" fmla="*/ 487 h 1859"/>
                <a:gd name="T44" fmla="*/ 42 w 1865"/>
                <a:gd name="T45" fmla="*/ 653 h 1859"/>
                <a:gd name="T46" fmla="*/ 4 w 1865"/>
                <a:gd name="T47" fmla="*/ 834 h 1859"/>
                <a:gd name="T48" fmla="*/ 4 w 1865"/>
                <a:gd name="T49" fmla="*/ 1023 h 1859"/>
                <a:gd name="T50" fmla="*/ 42 w 1865"/>
                <a:gd name="T51" fmla="*/ 1206 h 1859"/>
                <a:gd name="T52" fmla="*/ 112 w 1865"/>
                <a:gd name="T53" fmla="*/ 1372 h 1859"/>
                <a:gd name="T54" fmla="*/ 213 w 1865"/>
                <a:gd name="T55" fmla="*/ 1520 h 1859"/>
                <a:gd name="T56" fmla="*/ 340 w 1865"/>
                <a:gd name="T57" fmla="*/ 1647 h 1859"/>
                <a:gd name="T58" fmla="*/ 488 w 1865"/>
                <a:gd name="T59" fmla="*/ 1747 h 1859"/>
                <a:gd name="T60" fmla="*/ 655 w 1865"/>
                <a:gd name="T61" fmla="*/ 1817 h 1859"/>
                <a:gd name="T62" fmla="*/ 838 w 1865"/>
                <a:gd name="T63" fmla="*/ 1855 h 18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5"/>
                <a:gd name="T97" fmla="*/ 0 h 1859"/>
                <a:gd name="T98" fmla="*/ 1865 w 1865"/>
                <a:gd name="T99" fmla="*/ 1859 h 18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5" h="1859">
                  <a:moveTo>
                    <a:pt x="933" y="1859"/>
                  </a:moveTo>
                  <a:lnTo>
                    <a:pt x="1029" y="1855"/>
                  </a:lnTo>
                  <a:lnTo>
                    <a:pt x="1121" y="1840"/>
                  </a:lnTo>
                  <a:lnTo>
                    <a:pt x="1210" y="1817"/>
                  </a:lnTo>
                  <a:lnTo>
                    <a:pt x="1296" y="1786"/>
                  </a:lnTo>
                  <a:lnTo>
                    <a:pt x="1377" y="1747"/>
                  </a:lnTo>
                  <a:lnTo>
                    <a:pt x="1455" y="1700"/>
                  </a:lnTo>
                  <a:lnTo>
                    <a:pt x="1525" y="1647"/>
                  </a:lnTo>
                  <a:lnTo>
                    <a:pt x="1592" y="1586"/>
                  </a:lnTo>
                  <a:lnTo>
                    <a:pt x="1652" y="1520"/>
                  </a:lnTo>
                  <a:lnTo>
                    <a:pt x="1706" y="1448"/>
                  </a:lnTo>
                  <a:lnTo>
                    <a:pt x="1753" y="1372"/>
                  </a:lnTo>
                  <a:lnTo>
                    <a:pt x="1792" y="1290"/>
                  </a:lnTo>
                  <a:lnTo>
                    <a:pt x="1824" y="1206"/>
                  </a:lnTo>
                  <a:lnTo>
                    <a:pt x="1847" y="1117"/>
                  </a:lnTo>
                  <a:lnTo>
                    <a:pt x="1861" y="1023"/>
                  </a:lnTo>
                  <a:lnTo>
                    <a:pt x="1865" y="929"/>
                  </a:lnTo>
                  <a:lnTo>
                    <a:pt x="1861" y="834"/>
                  </a:lnTo>
                  <a:lnTo>
                    <a:pt x="1847" y="742"/>
                  </a:lnTo>
                  <a:lnTo>
                    <a:pt x="1824" y="653"/>
                  </a:lnTo>
                  <a:lnTo>
                    <a:pt x="1792" y="567"/>
                  </a:lnTo>
                  <a:lnTo>
                    <a:pt x="1753" y="487"/>
                  </a:lnTo>
                  <a:lnTo>
                    <a:pt x="1706" y="409"/>
                  </a:lnTo>
                  <a:lnTo>
                    <a:pt x="1652" y="339"/>
                  </a:lnTo>
                  <a:lnTo>
                    <a:pt x="1592" y="273"/>
                  </a:lnTo>
                  <a:lnTo>
                    <a:pt x="1525" y="212"/>
                  </a:lnTo>
                  <a:lnTo>
                    <a:pt x="1455" y="159"/>
                  </a:lnTo>
                  <a:lnTo>
                    <a:pt x="1377" y="112"/>
                  </a:lnTo>
                  <a:lnTo>
                    <a:pt x="1296" y="73"/>
                  </a:lnTo>
                  <a:lnTo>
                    <a:pt x="1210" y="41"/>
                  </a:lnTo>
                  <a:lnTo>
                    <a:pt x="1121" y="19"/>
                  </a:lnTo>
                  <a:lnTo>
                    <a:pt x="1029" y="4"/>
                  </a:lnTo>
                  <a:lnTo>
                    <a:pt x="933" y="0"/>
                  </a:lnTo>
                  <a:lnTo>
                    <a:pt x="838" y="4"/>
                  </a:lnTo>
                  <a:lnTo>
                    <a:pt x="745" y="19"/>
                  </a:lnTo>
                  <a:lnTo>
                    <a:pt x="655" y="41"/>
                  </a:lnTo>
                  <a:lnTo>
                    <a:pt x="570" y="73"/>
                  </a:lnTo>
                  <a:lnTo>
                    <a:pt x="488" y="112"/>
                  </a:lnTo>
                  <a:lnTo>
                    <a:pt x="412" y="159"/>
                  </a:lnTo>
                  <a:lnTo>
                    <a:pt x="340" y="212"/>
                  </a:lnTo>
                  <a:lnTo>
                    <a:pt x="274" y="273"/>
                  </a:lnTo>
                  <a:lnTo>
                    <a:pt x="213" y="339"/>
                  </a:lnTo>
                  <a:lnTo>
                    <a:pt x="160" y="409"/>
                  </a:lnTo>
                  <a:lnTo>
                    <a:pt x="112" y="487"/>
                  </a:lnTo>
                  <a:lnTo>
                    <a:pt x="73" y="567"/>
                  </a:lnTo>
                  <a:lnTo>
                    <a:pt x="42" y="653"/>
                  </a:lnTo>
                  <a:lnTo>
                    <a:pt x="19" y="742"/>
                  </a:lnTo>
                  <a:lnTo>
                    <a:pt x="4" y="834"/>
                  </a:lnTo>
                  <a:lnTo>
                    <a:pt x="0" y="929"/>
                  </a:lnTo>
                  <a:lnTo>
                    <a:pt x="4" y="1023"/>
                  </a:lnTo>
                  <a:lnTo>
                    <a:pt x="19" y="1117"/>
                  </a:lnTo>
                  <a:lnTo>
                    <a:pt x="42" y="1206"/>
                  </a:lnTo>
                  <a:lnTo>
                    <a:pt x="73" y="1290"/>
                  </a:lnTo>
                  <a:lnTo>
                    <a:pt x="112" y="1372"/>
                  </a:lnTo>
                  <a:lnTo>
                    <a:pt x="160" y="1448"/>
                  </a:lnTo>
                  <a:lnTo>
                    <a:pt x="213" y="1520"/>
                  </a:lnTo>
                  <a:lnTo>
                    <a:pt x="274" y="1586"/>
                  </a:lnTo>
                  <a:lnTo>
                    <a:pt x="340" y="1647"/>
                  </a:lnTo>
                  <a:lnTo>
                    <a:pt x="412" y="1700"/>
                  </a:lnTo>
                  <a:lnTo>
                    <a:pt x="488" y="1747"/>
                  </a:lnTo>
                  <a:lnTo>
                    <a:pt x="570" y="1786"/>
                  </a:lnTo>
                  <a:lnTo>
                    <a:pt x="655" y="1817"/>
                  </a:lnTo>
                  <a:lnTo>
                    <a:pt x="745" y="1840"/>
                  </a:lnTo>
                  <a:lnTo>
                    <a:pt x="838" y="1855"/>
                  </a:lnTo>
                  <a:lnTo>
                    <a:pt x="933" y="18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68"/>
            <p:cNvSpPr>
              <a:spLocks/>
            </p:cNvSpPr>
            <p:nvPr/>
          </p:nvSpPr>
          <p:spPr bwMode="auto">
            <a:xfrm>
              <a:off x="8303" y="12043"/>
              <a:ext cx="1396" cy="1391"/>
            </a:xfrm>
            <a:custGeom>
              <a:avLst/>
              <a:gdLst>
                <a:gd name="T0" fmla="*/ 770 w 1396"/>
                <a:gd name="T1" fmla="*/ 1387 h 1391"/>
                <a:gd name="T2" fmla="*/ 906 w 1396"/>
                <a:gd name="T3" fmla="*/ 1359 h 1391"/>
                <a:gd name="T4" fmla="*/ 1031 w 1396"/>
                <a:gd name="T5" fmla="*/ 1306 h 1391"/>
                <a:gd name="T6" fmla="*/ 1142 w 1396"/>
                <a:gd name="T7" fmla="*/ 1232 h 1391"/>
                <a:gd name="T8" fmla="*/ 1237 w 1396"/>
                <a:gd name="T9" fmla="*/ 1138 h 1391"/>
                <a:gd name="T10" fmla="*/ 1312 w 1396"/>
                <a:gd name="T11" fmla="*/ 1026 h 1391"/>
                <a:gd name="T12" fmla="*/ 1364 w 1396"/>
                <a:gd name="T13" fmla="*/ 901 h 1391"/>
                <a:gd name="T14" fmla="*/ 1393 w 1396"/>
                <a:gd name="T15" fmla="*/ 766 h 1391"/>
                <a:gd name="T16" fmla="*/ 1393 w 1396"/>
                <a:gd name="T17" fmla="*/ 624 h 1391"/>
                <a:gd name="T18" fmla="*/ 1364 w 1396"/>
                <a:gd name="T19" fmla="*/ 488 h 1391"/>
                <a:gd name="T20" fmla="*/ 1312 w 1396"/>
                <a:gd name="T21" fmla="*/ 363 h 1391"/>
                <a:gd name="T22" fmla="*/ 1237 w 1396"/>
                <a:gd name="T23" fmla="*/ 253 h 1391"/>
                <a:gd name="T24" fmla="*/ 1142 w 1396"/>
                <a:gd name="T25" fmla="*/ 159 h 1391"/>
                <a:gd name="T26" fmla="*/ 1031 w 1396"/>
                <a:gd name="T27" fmla="*/ 83 h 1391"/>
                <a:gd name="T28" fmla="*/ 906 w 1396"/>
                <a:gd name="T29" fmla="*/ 31 h 1391"/>
                <a:gd name="T30" fmla="*/ 770 w 1396"/>
                <a:gd name="T31" fmla="*/ 4 h 1391"/>
                <a:gd name="T32" fmla="*/ 626 w 1396"/>
                <a:gd name="T33" fmla="*/ 4 h 1391"/>
                <a:gd name="T34" fmla="*/ 491 w 1396"/>
                <a:gd name="T35" fmla="*/ 31 h 1391"/>
                <a:gd name="T36" fmla="*/ 366 w 1396"/>
                <a:gd name="T37" fmla="*/ 83 h 1391"/>
                <a:gd name="T38" fmla="*/ 253 w 1396"/>
                <a:gd name="T39" fmla="*/ 159 h 1391"/>
                <a:gd name="T40" fmla="*/ 160 w 1396"/>
                <a:gd name="T41" fmla="*/ 253 h 1391"/>
                <a:gd name="T42" fmla="*/ 85 w 1396"/>
                <a:gd name="T43" fmla="*/ 363 h 1391"/>
                <a:gd name="T44" fmla="*/ 31 w 1396"/>
                <a:gd name="T45" fmla="*/ 488 h 1391"/>
                <a:gd name="T46" fmla="*/ 4 w 1396"/>
                <a:gd name="T47" fmla="*/ 624 h 1391"/>
                <a:gd name="T48" fmla="*/ 4 w 1396"/>
                <a:gd name="T49" fmla="*/ 766 h 1391"/>
                <a:gd name="T50" fmla="*/ 31 w 1396"/>
                <a:gd name="T51" fmla="*/ 901 h 1391"/>
                <a:gd name="T52" fmla="*/ 85 w 1396"/>
                <a:gd name="T53" fmla="*/ 1026 h 1391"/>
                <a:gd name="T54" fmla="*/ 160 w 1396"/>
                <a:gd name="T55" fmla="*/ 1138 h 1391"/>
                <a:gd name="T56" fmla="*/ 253 w 1396"/>
                <a:gd name="T57" fmla="*/ 1232 h 1391"/>
                <a:gd name="T58" fmla="*/ 366 w 1396"/>
                <a:gd name="T59" fmla="*/ 1306 h 1391"/>
                <a:gd name="T60" fmla="*/ 491 w 1396"/>
                <a:gd name="T61" fmla="*/ 1359 h 1391"/>
                <a:gd name="T62" fmla="*/ 626 w 1396"/>
                <a:gd name="T63" fmla="*/ 1387 h 1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96"/>
                <a:gd name="T97" fmla="*/ 0 h 1391"/>
                <a:gd name="T98" fmla="*/ 1396 w 1396"/>
                <a:gd name="T99" fmla="*/ 1391 h 1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96" h="1391">
                  <a:moveTo>
                    <a:pt x="698" y="1391"/>
                  </a:moveTo>
                  <a:lnTo>
                    <a:pt x="770" y="1387"/>
                  </a:lnTo>
                  <a:lnTo>
                    <a:pt x="840" y="1377"/>
                  </a:lnTo>
                  <a:lnTo>
                    <a:pt x="906" y="1359"/>
                  </a:lnTo>
                  <a:lnTo>
                    <a:pt x="971" y="1336"/>
                  </a:lnTo>
                  <a:lnTo>
                    <a:pt x="1031" y="1306"/>
                  </a:lnTo>
                  <a:lnTo>
                    <a:pt x="1089" y="1272"/>
                  </a:lnTo>
                  <a:lnTo>
                    <a:pt x="1142" y="1232"/>
                  </a:lnTo>
                  <a:lnTo>
                    <a:pt x="1193" y="1187"/>
                  </a:lnTo>
                  <a:lnTo>
                    <a:pt x="1237" y="1138"/>
                  </a:lnTo>
                  <a:lnTo>
                    <a:pt x="1278" y="1084"/>
                  </a:lnTo>
                  <a:lnTo>
                    <a:pt x="1312" y="1026"/>
                  </a:lnTo>
                  <a:lnTo>
                    <a:pt x="1341" y="966"/>
                  </a:lnTo>
                  <a:lnTo>
                    <a:pt x="1364" y="901"/>
                  </a:lnTo>
                  <a:lnTo>
                    <a:pt x="1381" y="835"/>
                  </a:lnTo>
                  <a:lnTo>
                    <a:pt x="1393" y="766"/>
                  </a:lnTo>
                  <a:lnTo>
                    <a:pt x="1396" y="695"/>
                  </a:lnTo>
                  <a:lnTo>
                    <a:pt x="1393" y="624"/>
                  </a:lnTo>
                  <a:lnTo>
                    <a:pt x="1381" y="555"/>
                  </a:lnTo>
                  <a:lnTo>
                    <a:pt x="1364" y="488"/>
                  </a:lnTo>
                  <a:lnTo>
                    <a:pt x="1341" y="425"/>
                  </a:lnTo>
                  <a:lnTo>
                    <a:pt x="1312" y="363"/>
                  </a:lnTo>
                  <a:lnTo>
                    <a:pt x="1278" y="307"/>
                  </a:lnTo>
                  <a:lnTo>
                    <a:pt x="1237" y="253"/>
                  </a:lnTo>
                  <a:lnTo>
                    <a:pt x="1193" y="204"/>
                  </a:lnTo>
                  <a:lnTo>
                    <a:pt x="1142" y="159"/>
                  </a:lnTo>
                  <a:lnTo>
                    <a:pt x="1089" y="119"/>
                  </a:lnTo>
                  <a:lnTo>
                    <a:pt x="1031" y="83"/>
                  </a:lnTo>
                  <a:lnTo>
                    <a:pt x="971" y="54"/>
                  </a:lnTo>
                  <a:lnTo>
                    <a:pt x="906" y="31"/>
                  </a:lnTo>
                  <a:lnTo>
                    <a:pt x="840" y="14"/>
                  </a:lnTo>
                  <a:lnTo>
                    <a:pt x="770" y="4"/>
                  </a:lnTo>
                  <a:lnTo>
                    <a:pt x="698" y="0"/>
                  </a:lnTo>
                  <a:lnTo>
                    <a:pt x="626" y="4"/>
                  </a:lnTo>
                  <a:lnTo>
                    <a:pt x="557" y="14"/>
                  </a:lnTo>
                  <a:lnTo>
                    <a:pt x="491" y="31"/>
                  </a:lnTo>
                  <a:lnTo>
                    <a:pt x="426" y="54"/>
                  </a:lnTo>
                  <a:lnTo>
                    <a:pt x="366" y="83"/>
                  </a:lnTo>
                  <a:lnTo>
                    <a:pt x="308" y="119"/>
                  </a:lnTo>
                  <a:lnTo>
                    <a:pt x="253" y="159"/>
                  </a:lnTo>
                  <a:lnTo>
                    <a:pt x="204" y="204"/>
                  </a:lnTo>
                  <a:lnTo>
                    <a:pt x="160" y="253"/>
                  </a:lnTo>
                  <a:lnTo>
                    <a:pt x="119" y="307"/>
                  </a:lnTo>
                  <a:lnTo>
                    <a:pt x="85" y="363"/>
                  </a:lnTo>
                  <a:lnTo>
                    <a:pt x="55" y="425"/>
                  </a:lnTo>
                  <a:lnTo>
                    <a:pt x="31" y="488"/>
                  </a:lnTo>
                  <a:lnTo>
                    <a:pt x="14" y="555"/>
                  </a:lnTo>
                  <a:lnTo>
                    <a:pt x="4" y="624"/>
                  </a:lnTo>
                  <a:lnTo>
                    <a:pt x="0" y="695"/>
                  </a:lnTo>
                  <a:lnTo>
                    <a:pt x="4" y="766"/>
                  </a:lnTo>
                  <a:lnTo>
                    <a:pt x="14" y="835"/>
                  </a:lnTo>
                  <a:lnTo>
                    <a:pt x="31" y="901"/>
                  </a:lnTo>
                  <a:lnTo>
                    <a:pt x="55" y="966"/>
                  </a:lnTo>
                  <a:lnTo>
                    <a:pt x="85" y="1026"/>
                  </a:lnTo>
                  <a:lnTo>
                    <a:pt x="119" y="1084"/>
                  </a:lnTo>
                  <a:lnTo>
                    <a:pt x="160" y="1138"/>
                  </a:lnTo>
                  <a:lnTo>
                    <a:pt x="204" y="1187"/>
                  </a:lnTo>
                  <a:lnTo>
                    <a:pt x="253" y="1232"/>
                  </a:lnTo>
                  <a:lnTo>
                    <a:pt x="308" y="1272"/>
                  </a:lnTo>
                  <a:lnTo>
                    <a:pt x="366" y="1306"/>
                  </a:lnTo>
                  <a:lnTo>
                    <a:pt x="426" y="1336"/>
                  </a:lnTo>
                  <a:lnTo>
                    <a:pt x="491" y="1359"/>
                  </a:lnTo>
                  <a:lnTo>
                    <a:pt x="557" y="1377"/>
                  </a:lnTo>
                  <a:lnTo>
                    <a:pt x="626" y="1387"/>
                  </a:lnTo>
                  <a:lnTo>
                    <a:pt x="698" y="13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69"/>
            <p:cNvSpPr>
              <a:spLocks/>
            </p:cNvSpPr>
            <p:nvPr/>
          </p:nvSpPr>
          <p:spPr bwMode="auto">
            <a:xfrm>
              <a:off x="8471" y="12209"/>
              <a:ext cx="1061" cy="1057"/>
            </a:xfrm>
            <a:custGeom>
              <a:avLst/>
              <a:gdLst>
                <a:gd name="T0" fmla="*/ 585 w 1061"/>
                <a:gd name="T1" fmla="*/ 1054 h 1057"/>
                <a:gd name="T2" fmla="*/ 689 w 1061"/>
                <a:gd name="T3" fmla="*/ 1033 h 1057"/>
                <a:gd name="T4" fmla="*/ 784 w 1061"/>
                <a:gd name="T5" fmla="*/ 994 h 1057"/>
                <a:gd name="T6" fmla="*/ 868 w 1061"/>
                <a:gd name="T7" fmla="*/ 936 h 1057"/>
                <a:gd name="T8" fmla="*/ 940 w 1061"/>
                <a:gd name="T9" fmla="*/ 865 h 1057"/>
                <a:gd name="T10" fmla="*/ 997 w 1061"/>
                <a:gd name="T11" fmla="*/ 780 h 1057"/>
                <a:gd name="T12" fmla="*/ 1038 w 1061"/>
                <a:gd name="T13" fmla="*/ 685 h 1057"/>
                <a:gd name="T14" fmla="*/ 1058 w 1061"/>
                <a:gd name="T15" fmla="*/ 583 h 1057"/>
                <a:gd name="T16" fmla="*/ 1058 w 1061"/>
                <a:gd name="T17" fmla="*/ 474 h 1057"/>
                <a:gd name="T18" fmla="*/ 1038 w 1061"/>
                <a:gd name="T19" fmla="*/ 372 h 1057"/>
                <a:gd name="T20" fmla="*/ 997 w 1061"/>
                <a:gd name="T21" fmla="*/ 277 h 1057"/>
                <a:gd name="T22" fmla="*/ 940 w 1061"/>
                <a:gd name="T23" fmla="*/ 193 h 1057"/>
                <a:gd name="T24" fmla="*/ 868 w 1061"/>
                <a:gd name="T25" fmla="*/ 121 h 1057"/>
                <a:gd name="T26" fmla="*/ 784 w 1061"/>
                <a:gd name="T27" fmla="*/ 64 h 1057"/>
                <a:gd name="T28" fmla="*/ 689 w 1061"/>
                <a:gd name="T29" fmla="*/ 25 h 1057"/>
                <a:gd name="T30" fmla="*/ 585 w 1061"/>
                <a:gd name="T31" fmla="*/ 3 h 1057"/>
                <a:gd name="T32" fmla="*/ 476 w 1061"/>
                <a:gd name="T33" fmla="*/ 3 h 1057"/>
                <a:gd name="T34" fmla="*/ 373 w 1061"/>
                <a:gd name="T35" fmla="*/ 25 h 1057"/>
                <a:gd name="T36" fmla="*/ 278 w 1061"/>
                <a:gd name="T37" fmla="*/ 64 h 1057"/>
                <a:gd name="T38" fmla="*/ 193 w 1061"/>
                <a:gd name="T39" fmla="*/ 121 h 1057"/>
                <a:gd name="T40" fmla="*/ 121 w 1061"/>
                <a:gd name="T41" fmla="*/ 193 h 1057"/>
                <a:gd name="T42" fmla="*/ 64 w 1061"/>
                <a:gd name="T43" fmla="*/ 277 h 1057"/>
                <a:gd name="T44" fmla="*/ 25 w 1061"/>
                <a:gd name="T45" fmla="*/ 372 h 1057"/>
                <a:gd name="T46" fmla="*/ 3 w 1061"/>
                <a:gd name="T47" fmla="*/ 474 h 1057"/>
                <a:gd name="T48" fmla="*/ 3 w 1061"/>
                <a:gd name="T49" fmla="*/ 583 h 1057"/>
                <a:gd name="T50" fmla="*/ 25 w 1061"/>
                <a:gd name="T51" fmla="*/ 685 h 1057"/>
                <a:gd name="T52" fmla="*/ 64 w 1061"/>
                <a:gd name="T53" fmla="*/ 780 h 1057"/>
                <a:gd name="T54" fmla="*/ 121 w 1061"/>
                <a:gd name="T55" fmla="*/ 865 h 1057"/>
                <a:gd name="T56" fmla="*/ 193 w 1061"/>
                <a:gd name="T57" fmla="*/ 936 h 1057"/>
                <a:gd name="T58" fmla="*/ 278 w 1061"/>
                <a:gd name="T59" fmla="*/ 994 h 1057"/>
                <a:gd name="T60" fmla="*/ 373 w 1061"/>
                <a:gd name="T61" fmla="*/ 1033 h 1057"/>
                <a:gd name="T62" fmla="*/ 476 w 1061"/>
                <a:gd name="T63" fmla="*/ 1054 h 10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1"/>
                <a:gd name="T97" fmla="*/ 0 h 1057"/>
                <a:gd name="T98" fmla="*/ 1061 w 1061"/>
                <a:gd name="T99" fmla="*/ 1057 h 10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1" h="1057">
                  <a:moveTo>
                    <a:pt x="530" y="1057"/>
                  </a:moveTo>
                  <a:lnTo>
                    <a:pt x="585" y="1054"/>
                  </a:lnTo>
                  <a:lnTo>
                    <a:pt x="637" y="1047"/>
                  </a:lnTo>
                  <a:lnTo>
                    <a:pt x="689" y="1033"/>
                  </a:lnTo>
                  <a:lnTo>
                    <a:pt x="738" y="1015"/>
                  </a:lnTo>
                  <a:lnTo>
                    <a:pt x="784" y="994"/>
                  </a:lnTo>
                  <a:lnTo>
                    <a:pt x="827" y="967"/>
                  </a:lnTo>
                  <a:lnTo>
                    <a:pt x="868" y="936"/>
                  </a:lnTo>
                  <a:lnTo>
                    <a:pt x="906" y="902"/>
                  </a:lnTo>
                  <a:lnTo>
                    <a:pt x="940" y="865"/>
                  </a:lnTo>
                  <a:lnTo>
                    <a:pt x="970" y="824"/>
                  </a:lnTo>
                  <a:lnTo>
                    <a:pt x="997" y="780"/>
                  </a:lnTo>
                  <a:lnTo>
                    <a:pt x="1019" y="734"/>
                  </a:lnTo>
                  <a:lnTo>
                    <a:pt x="1038" y="685"/>
                  </a:lnTo>
                  <a:lnTo>
                    <a:pt x="1050" y="635"/>
                  </a:lnTo>
                  <a:lnTo>
                    <a:pt x="1058" y="583"/>
                  </a:lnTo>
                  <a:lnTo>
                    <a:pt x="1061" y="529"/>
                  </a:lnTo>
                  <a:lnTo>
                    <a:pt x="1058" y="474"/>
                  </a:lnTo>
                  <a:lnTo>
                    <a:pt x="1050" y="422"/>
                  </a:lnTo>
                  <a:lnTo>
                    <a:pt x="1038" y="372"/>
                  </a:lnTo>
                  <a:lnTo>
                    <a:pt x="1019" y="323"/>
                  </a:lnTo>
                  <a:lnTo>
                    <a:pt x="997" y="277"/>
                  </a:lnTo>
                  <a:lnTo>
                    <a:pt x="970" y="233"/>
                  </a:lnTo>
                  <a:lnTo>
                    <a:pt x="940" y="193"/>
                  </a:lnTo>
                  <a:lnTo>
                    <a:pt x="906" y="155"/>
                  </a:lnTo>
                  <a:lnTo>
                    <a:pt x="868" y="121"/>
                  </a:lnTo>
                  <a:lnTo>
                    <a:pt x="827" y="91"/>
                  </a:lnTo>
                  <a:lnTo>
                    <a:pt x="784" y="64"/>
                  </a:lnTo>
                  <a:lnTo>
                    <a:pt x="738" y="42"/>
                  </a:lnTo>
                  <a:lnTo>
                    <a:pt x="689" y="25"/>
                  </a:lnTo>
                  <a:lnTo>
                    <a:pt x="637" y="10"/>
                  </a:lnTo>
                  <a:lnTo>
                    <a:pt x="585" y="3"/>
                  </a:lnTo>
                  <a:lnTo>
                    <a:pt x="530" y="0"/>
                  </a:lnTo>
                  <a:lnTo>
                    <a:pt x="476" y="3"/>
                  </a:lnTo>
                  <a:lnTo>
                    <a:pt x="424" y="10"/>
                  </a:lnTo>
                  <a:lnTo>
                    <a:pt x="373" y="25"/>
                  </a:lnTo>
                  <a:lnTo>
                    <a:pt x="324" y="42"/>
                  </a:lnTo>
                  <a:lnTo>
                    <a:pt x="278" y="64"/>
                  </a:lnTo>
                  <a:lnTo>
                    <a:pt x="234" y="91"/>
                  </a:lnTo>
                  <a:lnTo>
                    <a:pt x="193" y="121"/>
                  </a:lnTo>
                  <a:lnTo>
                    <a:pt x="156" y="155"/>
                  </a:lnTo>
                  <a:lnTo>
                    <a:pt x="121" y="193"/>
                  </a:lnTo>
                  <a:lnTo>
                    <a:pt x="91" y="233"/>
                  </a:lnTo>
                  <a:lnTo>
                    <a:pt x="64" y="277"/>
                  </a:lnTo>
                  <a:lnTo>
                    <a:pt x="42" y="323"/>
                  </a:lnTo>
                  <a:lnTo>
                    <a:pt x="25" y="372"/>
                  </a:lnTo>
                  <a:lnTo>
                    <a:pt x="10" y="422"/>
                  </a:lnTo>
                  <a:lnTo>
                    <a:pt x="3" y="474"/>
                  </a:lnTo>
                  <a:lnTo>
                    <a:pt x="0" y="529"/>
                  </a:lnTo>
                  <a:lnTo>
                    <a:pt x="3" y="583"/>
                  </a:lnTo>
                  <a:lnTo>
                    <a:pt x="10" y="635"/>
                  </a:lnTo>
                  <a:lnTo>
                    <a:pt x="25" y="685"/>
                  </a:lnTo>
                  <a:lnTo>
                    <a:pt x="42" y="734"/>
                  </a:lnTo>
                  <a:lnTo>
                    <a:pt x="64" y="780"/>
                  </a:lnTo>
                  <a:lnTo>
                    <a:pt x="91" y="824"/>
                  </a:lnTo>
                  <a:lnTo>
                    <a:pt x="121" y="865"/>
                  </a:lnTo>
                  <a:lnTo>
                    <a:pt x="156" y="902"/>
                  </a:lnTo>
                  <a:lnTo>
                    <a:pt x="193" y="936"/>
                  </a:lnTo>
                  <a:lnTo>
                    <a:pt x="234" y="967"/>
                  </a:lnTo>
                  <a:lnTo>
                    <a:pt x="278" y="994"/>
                  </a:lnTo>
                  <a:lnTo>
                    <a:pt x="324" y="1015"/>
                  </a:lnTo>
                  <a:lnTo>
                    <a:pt x="373" y="1033"/>
                  </a:lnTo>
                  <a:lnTo>
                    <a:pt x="424" y="1047"/>
                  </a:lnTo>
                  <a:lnTo>
                    <a:pt x="476" y="1054"/>
                  </a:lnTo>
                  <a:lnTo>
                    <a:pt x="530" y="10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70"/>
            <p:cNvSpPr>
              <a:spLocks/>
            </p:cNvSpPr>
            <p:nvPr/>
          </p:nvSpPr>
          <p:spPr bwMode="auto">
            <a:xfrm>
              <a:off x="8679" y="12416"/>
              <a:ext cx="647" cy="643"/>
            </a:xfrm>
            <a:custGeom>
              <a:avLst/>
              <a:gdLst>
                <a:gd name="T0" fmla="*/ 356 w 647"/>
                <a:gd name="T1" fmla="*/ 642 h 643"/>
                <a:gd name="T2" fmla="*/ 419 w 647"/>
                <a:gd name="T3" fmla="*/ 629 h 643"/>
                <a:gd name="T4" fmla="*/ 477 w 647"/>
                <a:gd name="T5" fmla="*/ 605 h 643"/>
                <a:gd name="T6" fmla="*/ 528 w 647"/>
                <a:gd name="T7" fmla="*/ 570 h 643"/>
                <a:gd name="T8" fmla="*/ 573 w 647"/>
                <a:gd name="T9" fmla="*/ 527 h 643"/>
                <a:gd name="T10" fmla="*/ 608 w 647"/>
                <a:gd name="T11" fmla="*/ 475 h 643"/>
                <a:gd name="T12" fmla="*/ 632 w 647"/>
                <a:gd name="T13" fmla="*/ 418 h 643"/>
                <a:gd name="T14" fmla="*/ 645 w 647"/>
                <a:gd name="T15" fmla="*/ 355 h 643"/>
                <a:gd name="T16" fmla="*/ 645 w 647"/>
                <a:gd name="T17" fmla="*/ 289 h 643"/>
                <a:gd name="T18" fmla="*/ 632 w 647"/>
                <a:gd name="T19" fmla="*/ 227 h 643"/>
                <a:gd name="T20" fmla="*/ 608 w 647"/>
                <a:gd name="T21" fmla="*/ 170 h 643"/>
                <a:gd name="T22" fmla="*/ 573 w 647"/>
                <a:gd name="T23" fmla="*/ 118 h 643"/>
                <a:gd name="T24" fmla="*/ 528 w 647"/>
                <a:gd name="T25" fmla="*/ 73 h 643"/>
                <a:gd name="T26" fmla="*/ 477 w 647"/>
                <a:gd name="T27" fmla="*/ 39 h 643"/>
                <a:gd name="T28" fmla="*/ 419 w 647"/>
                <a:gd name="T29" fmla="*/ 14 h 643"/>
                <a:gd name="T30" fmla="*/ 356 w 647"/>
                <a:gd name="T31" fmla="*/ 2 h 643"/>
                <a:gd name="T32" fmla="*/ 289 w 647"/>
                <a:gd name="T33" fmla="*/ 2 h 643"/>
                <a:gd name="T34" fmla="*/ 226 w 647"/>
                <a:gd name="T35" fmla="*/ 14 h 643"/>
                <a:gd name="T36" fmla="*/ 168 w 647"/>
                <a:gd name="T37" fmla="*/ 39 h 643"/>
                <a:gd name="T38" fmla="*/ 116 w 647"/>
                <a:gd name="T39" fmla="*/ 73 h 643"/>
                <a:gd name="T40" fmla="*/ 73 w 647"/>
                <a:gd name="T41" fmla="*/ 118 h 643"/>
                <a:gd name="T42" fmla="*/ 39 w 647"/>
                <a:gd name="T43" fmla="*/ 170 h 643"/>
                <a:gd name="T44" fmla="*/ 14 w 647"/>
                <a:gd name="T45" fmla="*/ 227 h 643"/>
                <a:gd name="T46" fmla="*/ 1 w 647"/>
                <a:gd name="T47" fmla="*/ 289 h 643"/>
                <a:gd name="T48" fmla="*/ 1 w 647"/>
                <a:gd name="T49" fmla="*/ 355 h 643"/>
                <a:gd name="T50" fmla="*/ 14 w 647"/>
                <a:gd name="T51" fmla="*/ 418 h 643"/>
                <a:gd name="T52" fmla="*/ 39 w 647"/>
                <a:gd name="T53" fmla="*/ 475 h 643"/>
                <a:gd name="T54" fmla="*/ 73 w 647"/>
                <a:gd name="T55" fmla="*/ 527 h 643"/>
                <a:gd name="T56" fmla="*/ 116 w 647"/>
                <a:gd name="T57" fmla="*/ 570 h 643"/>
                <a:gd name="T58" fmla="*/ 168 w 647"/>
                <a:gd name="T59" fmla="*/ 605 h 643"/>
                <a:gd name="T60" fmla="*/ 226 w 647"/>
                <a:gd name="T61" fmla="*/ 629 h 643"/>
                <a:gd name="T62" fmla="*/ 289 w 647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7"/>
                <a:gd name="T97" fmla="*/ 0 h 643"/>
                <a:gd name="T98" fmla="*/ 647 w 647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7" h="643">
                  <a:moveTo>
                    <a:pt x="322" y="643"/>
                  </a:moveTo>
                  <a:lnTo>
                    <a:pt x="356" y="642"/>
                  </a:lnTo>
                  <a:lnTo>
                    <a:pt x="387" y="636"/>
                  </a:lnTo>
                  <a:lnTo>
                    <a:pt x="419" y="629"/>
                  </a:lnTo>
                  <a:lnTo>
                    <a:pt x="448" y="617"/>
                  </a:lnTo>
                  <a:lnTo>
                    <a:pt x="477" y="605"/>
                  </a:lnTo>
                  <a:lnTo>
                    <a:pt x="504" y="589"/>
                  </a:lnTo>
                  <a:lnTo>
                    <a:pt x="528" y="570"/>
                  </a:lnTo>
                  <a:lnTo>
                    <a:pt x="551" y="549"/>
                  </a:lnTo>
                  <a:lnTo>
                    <a:pt x="573" y="527"/>
                  </a:lnTo>
                  <a:lnTo>
                    <a:pt x="592" y="501"/>
                  </a:lnTo>
                  <a:lnTo>
                    <a:pt x="608" y="475"/>
                  </a:lnTo>
                  <a:lnTo>
                    <a:pt x="621" y="447"/>
                  </a:lnTo>
                  <a:lnTo>
                    <a:pt x="632" y="418"/>
                  </a:lnTo>
                  <a:lnTo>
                    <a:pt x="639" y="386"/>
                  </a:lnTo>
                  <a:lnTo>
                    <a:pt x="645" y="355"/>
                  </a:lnTo>
                  <a:lnTo>
                    <a:pt x="647" y="322"/>
                  </a:lnTo>
                  <a:lnTo>
                    <a:pt x="645" y="289"/>
                  </a:lnTo>
                  <a:lnTo>
                    <a:pt x="639" y="257"/>
                  </a:lnTo>
                  <a:lnTo>
                    <a:pt x="632" y="227"/>
                  </a:lnTo>
                  <a:lnTo>
                    <a:pt x="621" y="197"/>
                  </a:lnTo>
                  <a:lnTo>
                    <a:pt x="608" y="170"/>
                  </a:lnTo>
                  <a:lnTo>
                    <a:pt x="592" y="142"/>
                  </a:lnTo>
                  <a:lnTo>
                    <a:pt x="573" y="118"/>
                  </a:lnTo>
                  <a:lnTo>
                    <a:pt x="551" y="95"/>
                  </a:lnTo>
                  <a:lnTo>
                    <a:pt x="528" y="73"/>
                  </a:lnTo>
                  <a:lnTo>
                    <a:pt x="504" y="55"/>
                  </a:lnTo>
                  <a:lnTo>
                    <a:pt x="477" y="39"/>
                  </a:lnTo>
                  <a:lnTo>
                    <a:pt x="448" y="26"/>
                  </a:lnTo>
                  <a:lnTo>
                    <a:pt x="419" y="14"/>
                  </a:lnTo>
                  <a:lnTo>
                    <a:pt x="387" y="7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289" y="2"/>
                  </a:lnTo>
                  <a:lnTo>
                    <a:pt x="258" y="7"/>
                  </a:lnTo>
                  <a:lnTo>
                    <a:pt x="226" y="14"/>
                  </a:lnTo>
                  <a:lnTo>
                    <a:pt x="197" y="26"/>
                  </a:lnTo>
                  <a:lnTo>
                    <a:pt x="168" y="39"/>
                  </a:lnTo>
                  <a:lnTo>
                    <a:pt x="142" y="55"/>
                  </a:lnTo>
                  <a:lnTo>
                    <a:pt x="116" y="73"/>
                  </a:lnTo>
                  <a:lnTo>
                    <a:pt x="95" y="95"/>
                  </a:lnTo>
                  <a:lnTo>
                    <a:pt x="73" y="118"/>
                  </a:lnTo>
                  <a:lnTo>
                    <a:pt x="55" y="142"/>
                  </a:lnTo>
                  <a:lnTo>
                    <a:pt x="39" y="170"/>
                  </a:lnTo>
                  <a:lnTo>
                    <a:pt x="26" y="197"/>
                  </a:lnTo>
                  <a:lnTo>
                    <a:pt x="14" y="227"/>
                  </a:lnTo>
                  <a:lnTo>
                    <a:pt x="7" y="257"/>
                  </a:lnTo>
                  <a:lnTo>
                    <a:pt x="1" y="289"/>
                  </a:lnTo>
                  <a:lnTo>
                    <a:pt x="0" y="322"/>
                  </a:lnTo>
                  <a:lnTo>
                    <a:pt x="1" y="355"/>
                  </a:lnTo>
                  <a:lnTo>
                    <a:pt x="7" y="386"/>
                  </a:lnTo>
                  <a:lnTo>
                    <a:pt x="14" y="418"/>
                  </a:lnTo>
                  <a:lnTo>
                    <a:pt x="26" y="447"/>
                  </a:lnTo>
                  <a:lnTo>
                    <a:pt x="39" y="475"/>
                  </a:lnTo>
                  <a:lnTo>
                    <a:pt x="55" y="501"/>
                  </a:lnTo>
                  <a:lnTo>
                    <a:pt x="73" y="527"/>
                  </a:lnTo>
                  <a:lnTo>
                    <a:pt x="95" y="549"/>
                  </a:lnTo>
                  <a:lnTo>
                    <a:pt x="116" y="570"/>
                  </a:lnTo>
                  <a:lnTo>
                    <a:pt x="142" y="589"/>
                  </a:lnTo>
                  <a:lnTo>
                    <a:pt x="168" y="605"/>
                  </a:lnTo>
                  <a:lnTo>
                    <a:pt x="197" y="617"/>
                  </a:lnTo>
                  <a:lnTo>
                    <a:pt x="226" y="629"/>
                  </a:lnTo>
                  <a:lnTo>
                    <a:pt x="258" y="636"/>
                  </a:lnTo>
                  <a:lnTo>
                    <a:pt x="289" y="642"/>
                  </a:lnTo>
                  <a:lnTo>
                    <a:pt x="322" y="6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71"/>
            <p:cNvSpPr>
              <a:spLocks/>
            </p:cNvSpPr>
            <p:nvPr/>
          </p:nvSpPr>
          <p:spPr bwMode="auto">
            <a:xfrm>
              <a:off x="8823" y="12561"/>
              <a:ext cx="357" cy="355"/>
            </a:xfrm>
            <a:custGeom>
              <a:avLst/>
              <a:gdLst>
                <a:gd name="T0" fmla="*/ 178 w 357"/>
                <a:gd name="T1" fmla="*/ 355 h 355"/>
                <a:gd name="T2" fmla="*/ 214 w 357"/>
                <a:gd name="T3" fmla="*/ 350 h 355"/>
                <a:gd name="T4" fmla="*/ 248 w 357"/>
                <a:gd name="T5" fmla="*/ 340 h 355"/>
                <a:gd name="T6" fmla="*/ 279 w 357"/>
                <a:gd name="T7" fmla="*/ 325 h 355"/>
                <a:gd name="T8" fmla="*/ 305 w 357"/>
                <a:gd name="T9" fmla="*/ 302 h 355"/>
                <a:gd name="T10" fmla="*/ 327 w 357"/>
                <a:gd name="T11" fmla="*/ 276 h 355"/>
                <a:gd name="T12" fmla="*/ 343 w 357"/>
                <a:gd name="T13" fmla="*/ 246 h 355"/>
                <a:gd name="T14" fmla="*/ 354 w 357"/>
                <a:gd name="T15" fmla="*/ 213 h 355"/>
                <a:gd name="T16" fmla="*/ 357 w 357"/>
                <a:gd name="T17" fmla="*/ 177 h 355"/>
                <a:gd name="T18" fmla="*/ 354 w 357"/>
                <a:gd name="T19" fmla="*/ 141 h 355"/>
                <a:gd name="T20" fmla="*/ 343 w 357"/>
                <a:gd name="T21" fmla="*/ 108 h 355"/>
                <a:gd name="T22" fmla="*/ 327 w 357"/>
                <a:gd name="T23" fmla="*/ 78 h 355"/>
                <a:gd name="T24" fmla="*/ 305 w 357"/>
                <a:gd name="T25" fmla="*/ 52 h 355"/>
                <a:gd name="T26" fmla="*/ 279 w 357"/>
                <a:gd name="T27" fmla="*/ 30 h 355"/>
                <a:gd name="T28" fmla="*/ 248 w 357"/>
                <a:gd name="T29" fmla="*/ 14 h 355"/>
                <a:gd name="T30" fmla="*/ 214 w 357"/>
                <a:gd name="T31" fmla="*/ 3 h 355"/>
                <a:gd name="T32" fmla="*/ 178 w 357"/>
                <a:gd name="T33" fmla="*/ 0 h 355"/>
                <a:gd name="T34" fmla="*/ 142 w 357"/>
                <a:gd name="T35" fmla="*/ 3 h 355"/>
                <a:gd name="T36" fmla="*/ 109 w 357"/>
                <a:gd name="T37" fmla="*/ 14 h 355"/>
                <a:gd name="T38" fmla="*/ 79 w 357"/>
                <a:gd name="T39" fmla="*/ 30 h 355"/>
                <a:gd name="T40" fmla="*/ 53 w 357"/>
                <a:gd name="T41" fmla="*/ 52 h 355"/>
                <a:gd name="T42" fmla="*/ 30 w 357"/>
                <a:gd name="T43" fmla="*/ 78 h 355"/>
                <a:gd name="T44" fmla="*/ 14 w 357"/>
                <a:gd name="T45" fmla="*/ 108 h 355"/>
                <a:gd name="T46" fmla="*/ 4 w 357"/>
                <a:gd name="T47" fmla="*/ 141 h 355"/>
                <a:gd name="T48" fmla="*/ 0 w 357"/>
                <a:gd name="T49" fmla="*/ 177 h 355"/>
                <a:gd name="T50" fmla="*/ 4 w 357"/>
                <a:gd name="T51" fmla="*/ 213 h 355"/>
                <a:gd name="T52" fmla="*/ 14 w 357"/>
                <a:gd name="T53" fmla="*/ 246 h 355"/>
                <a:gd name="T54" fmla="*/ 30 w 357"/>
                <a:gd name="T55" fmla="*/ 276 h 355"/>
                <a:gd name="T56" fmla="*/ 53 w 357"/>
                <a:gd name="T57" fmla="*/ 302 h 355"/>
                <a:gd name="T58" fmla="*/ 79 w 357"/>
                <a:gd name="T59" fmla="*/ 325 h 355"/>
                <a:gd name="T60" fmla="*/ 109 w 357"/>
                <a:gd name="T61" fmla="*/ 340 h 355"/>
                <a:gd name="T62" fmla="*/ 142 w 357"/>
                <a:gd name="T63" fmla="*/ 350 h 355"/>
                <a:gd name="T64" fmla="*/ 178 w 357"/>
                <a:gd name="T65" fmla="*/ 355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355"/>
                <a:gd name="T101" fmla="*/ 357 w 357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355">
                  <a:moveTo>
                    <a:pt x="178" y="355"/>
                  </a:moveTo>
                  <a:lnTo>
                    <a:pt x="214" y="350"/>
                  </a:lnTo>
                  <a:lnTo>
                    <a:pt x="248" y="340"/>
                  </a:lnTo>
                  <a:lnTo>
                    <a:pt x="279" y="325"/>
                  </a:lnTo>
                  <a:lnTo>
                    <a:pt x="305" y="302"/>
                  </a:lnTo>
                  <a:lnTo>
                    <a:pt x="327" y="276"/>
                  </a:lnTo>
                  <a:lnTo>
                    <a:pt x="343" y="246"/>
                  </a:lnTo>
                  <a:lnTo>
                    <a:pt x="354" y="213"/>
                  </a:lnTo>
                  <a:lnTo>
                    <a:pt x="357" y="177"/>
                  </a:lnTo>
                  <a:lnTo>
                    <a:pt x="354" y="141"/>
                  </a:lnTo>
                  <a:lnTo>
                    <a:pt x="343" y="108"/>
                  </a:lnTo>
                  <a:lnTo>
                    <a:pt x="327" y="78"/>
                  </a:lnTo>
                  <a:lnTo>
                    <a:pt x="305" y="52"/>
                  </a:lnTo>
                  <a:lnTo>
                    <a:pt x="279" y="30"/>
                  </a:lnTo>
                  <a:lnTo>
                    <a:pt x="248" y="14"/>
                  </a:lnTo>
                  <a:lnTo>
                    <a:pt x="214" y="3"/>
                  </a:lnTo>
                  <a:lnTo>
                    <a:pt x="178" y="0"/>
                  </a:lnTo>
                  <a:lnTo>
                    <a:pt x="142" y="3"/>
                  </a:lnTo>
                  <a:lnTo>
                    <a:pt x="109" y="14"/>
                  </a:lnTo>
                  <a:lnTo>
                    <a:pt x="79" y="30"/>
                  </a:lnTo>
                  <a:lnTo>
                    <a:pt x="53" y="52"/>
                  </a:lnTo>
                  <a:lnTo>
                    <a:pt x="30" y="78"/>
                  </a:lnTo>
                  <a:lnTo>
                    <a:pt x="14" y="108"/>
                  </a:lnTo>
                  <a:lnTo>
                    <a:pt x="4" y="141"/>
                  </a:lnTo>
                  <a:lnTo>
                    <a:pt x="0" y="177"/>
                  </a:lnTo>
                  <a:lnTo>
                    <a:pt x="4" y="213"/>
                  </a:lnTo>
                  <a:lnTo>
                    <a:pt x="14" y="246"/>
                  </a:lnTo>
                  <a:lnTo>
                    <a:pt x="30" y="276"/>
                  </a:lnTo>
                  <a:lnTo>
                    <a:pt x="53" y="302"/>
                  </a:lnTo>
                  <a:lnTo>
                    <a:pt x="79" y="325"/>
                  </a:lnTo>
                  <a:lnTo>
                    <a:pt x="109" y="340"/>
                  </a:lnTo>
                  <a:lnTo>
                    <a:pt x="142" y="350"/>
                  </a:lnTo>
                  <a:lnTo>
                    <a:pt x="178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5" name="Oval 72"/>
          <p:cNvSpPr>
            <a:spLocks noChangeArrowheads="1"/>
          </p:cNvSpPr>
          <p:nvPr/>
        </p:nvSpPr>
        <p:spPr bwMode="auto">
          <a:xfrm>
            <a:off x="8027988" y="3716338"/>
            <a:ext cx="196850" cy="1984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Oval 73"/>
          <p:cNvSpPr>
            <a:spLocks noChangeArrowheads="1"/>
          </p:cNvSpPr>
          <p:nvPr/>
        </p:nvSpPr>
        <p:spPr bwMode="auto">
          <a:xfrm>
            <a:off x="6948488" y="3860800"/>
            <a:ext cx="196850" cy="1984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Oval 74"/>
          <p:cNvSpPr>
            <a:spLocks noChangeArrowheads="1"/>
          </p:cNvSpPr>
          <p:nvPr/>
        </p:nvSpPr>
        <p:spPr bwMode="auto">
          <a:xfrm>
            <a:off x="6588125" y="3357563"/>
            <a:ext cx="196850" cy="1984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Line 75"/>
          <p:cNvSpPr>
            <a:spLocks noChangeShapeType="1"/>
          </p:cNvSpPr>
          <p:nvPr/>
        </p:nvSpPr>
        <p:spPr bwMode="auto">
          <a:xfrm>
            <a:off x="5795963" y="1916113"/>
            <a:ext cx="792162" cy="136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449" name="Group 76"/>
          <p:cNvGrpSpPr>
            <a:grpSpLocks/>
          </p:cNvGrpSpPr>
          <p:nvPr/>
        </p:nvGrpSpPr>
        <p:grpSpPr bwMode="auto">
          <a:xfrm>
            <a:off x="7812088" y="1989138"/>
            <a:ext cx="1090612" cy="482600"/>
            <a:chOff x="793" y="1725"/>
            <a:chExt cx="687" cy="304"/>
          </a:xfrm>
        </p:grpSpPr>
        <p:sp>
          <p:nvSpPr>
            <p:cNvPr id="17459" name="Rectangle 77"/>
            <p:cNvSpPr>
              <a:spLocks noChangeArrowheads="1"/>
            </p:cNvSpPr>
            <p:nvPr/>
          </p:nvSpPr>
          <p:spPr bwMode="auto">
            <a:xfrm>
              <a:off x="793" y="1725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y</a:t>
              </a:r>
              <a:r>
                <a:rPr lang="en-US" sz="2400" b="1" i="1" baseline="-25000"/>
                <a:t>δ</a:t>
              </a:r>
              <a:r>
                <a:rPr lang="en-US" sz="2400"/>
                <a:t> </a:t>
              </a:r>
              <a:endParaRPr lang="en-US" sz="2400" b="1" i="1"/>
            </a:p>
          </p:txBody>
        </p:sp>
        <p:sp>
          <p:nvSpPr>
            <p:cNvPr id="17460" name="Text Box 78"/>
            <p:cNvSpPr txBox="1">
              <a:spLocks noChangeArrowheads="1"/>
            </p:cNvSpPr>
            <p:nvPr/>
          </p:nvSpPr>
          <p:spPr bwMode="auto">
            <a:xfrm rot="-5400000">
              <a:off x="980" y="1758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∩</a:t>
              </a:r>
              <a:endParaRPr lang="ru-RU" sz="2400" b="1" i="1"/>
            </a:p>
          </p:txBody>
        </p:sp>
        <p:sp>
          <p:nvSpPr>
            <p:cNvPr id="17461" name="Rectangle 79"/>
            <p:cNvSpPr>
              <a:spLocks noChangeArrowheads="1"/>
            </p:cNvSpPr>
            <p:nvPr/>
          </p:nvSpPr>
          <p:spPr bwMode="auto">
            <a:xfrm>
              <a:off x="1247" y="1725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Y</a:t>
              </a:r>
              <a:endParaRPr lang="en-US" sz="2400" b="1" i="1">
                <a:cs typeface="Times New Roman" pitchFamily="18" charset="0"/>
              </a:endParaRPr>
            </a:p>
          </p:txBody>
        </p:sp>
      </p:grpSp>
      <p:grpSp>
        <p:nvGrpSpPr>
          <p:cNvPr id="17450" name="Group 80"/>
          <p:cNvGrpSpPr>
            <a:grpSpLocks/>
          </p:cNvGrpSpPr>
          <p:nvPr/>
        </p:nvGrpSpPr>
        <p:grpSpPr bwMode="auto">
          <a:xfrm>
            <a:off x="250825" y="4868863"/>
            <a:ext cx="1108075" cy="482600"/>
            <a:chOff x="793" y="1725"/>
            <a:chExt cx="698" cy="304"/>
          </a:xfrm>
        </p:grpSpPr>
        <p:sp>
          <p:nvSpPr>
            <p:cNvPr id="17456" name="Rectangle 81"/>
            <p:cNvSpPr>
              <a:spLocks noChangeArrowheads="1"/>
            </p:cNvSpPr>
            <p:nvPr/>
          </p:nvSpPr>
          <p:spPr bwMode="auto">
            <a:xfrm>
              <a:off x="793" y="172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x</a:t>
              </a:r>
              <a:endParaRPr lang="en-US" sz="2400" b="1" i="1">
                <a:cs typeface="Times New Roman" pitchFamily="18" charset="0"/>
              </a:endParaRPr>
            </a:p>
          </p:txBody>
        </p:sp>
        <p:sp>
          <p:nvSpPr>
            <p:cNvPr id="17457" name="Text Box 82"/>
            <p:cNvSpPr txBox="1">
              <a:spLocks noChangeArrowheads="1"/>
            </p:cNvSpPr>
            <p:nvPr/>
          </p:nvSpPr>
          <p:spPr bwMode="auto">
            <a:xfrm rot="-5400000">
              <a:off x="980" y="1758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∩</a:t>
              </a:r>
              <a:endParaRPr lang="ru-RU" sz="2400" b="1" i="1"/>
            </a:p>
          </p:txBody>
        </p:sp>
        <p:sp>
          <p:nvSpPr>
            <p:cNvPr id="17458" name="Rectangle 83"/>
            <p:cNvSpPr>
              <a:spLocks noChangeArrowheads="1"/>
            </p:cNvSpPr>
            <p:nvPr/>
          </p:nvSpPr>
          <p:spPr bwMode="auto">
            <a:xfrm>
              <a:off x="1247" y="172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/>
                <a:t>X</a:t>
              </a:r>
              <a:endParaRPr lang="en-US" sz="2400" b="1" i="1">
                <a:cs typeface="Times New Roman" pitchFamily="18" charset="0"/>
              </a:endParaRPr>
            </a:p>
          </p:txBody>
        </p:sp>
      </p:grpSp>
      <p:sp>
        <p:nvSpPr>
          <p:cNvPr id="17451" name="Text Box 84"/>
          <p:cNvSpPr txBox="1">
            <a:spLocks noChangeArrowheads="1"/>
          </p:cNvSpPr>
          <p:nvPr/>
        </p:nvSpPr>
        <p:spPr bwMode="auto">
          <a:xfrm>
            <a:off x="5076825" y="5734050"/>
            <a:ext cx="24479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52" name="Text Box 85"/>
          <p:cNvSpPr txBox="1">
            <a:spLocks noChangeArrowheads="1"/>
          </p:cNvSpPr>
          <p:nvPr/>
        </p:nvSpPr>
        <p:spPr bwMode="auto">
          <a:xfrm>
            <a:off x="4859338" y="2349500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ko-KR" sz="4000" b="1" i="1">
                <a:ea typeface="Batang" pitchFamily="18" charset="-127"/>
              </a:rPr>
              <a:t>A</a:t>
            </a:r>
            <a:endParaRPr lang="ru-RU"/>
          </a:p>
        </p:txBody>
      </p:sp>
      <p:sp>
        <p:nvSpPr>
          <p:cNvPr id="17453" name="Text Box 86"/>
          <p:cNvSpPr txBox="1">
            <a:spLocks noChangeArrowheads="1"/>
          </p:cNvSpPr>
          <p:nvPr/>
        </p:nvSpPr>
        <p:spPr bwMode="auto">
          <a:xfrm>
            <a:off x="827088" y="5589588"/>
            <a:ext cx="1722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Resources</a:t>
            </a:r>
            <a:endParaRPr lang="ru-RU" b="1"/>
          </a:p>
        </p:txBody>
      </p:sp>
      <p:sp>
        <p:nvSpPr>
          <p:cNvPr id="17454" name="Line 87"/>
          <p:cNvSpPr>
            <a:spLocks noChangeShapeType="1"/>
          </p:cNvSpPr>
          <p:nvPr/>
        </p:nvSpPr>
        <p:spPr bwMode="auto">
          <a:xfrm rot="10800000">
            <a:off x="1835150" y="4868863"/>
            <a:ext cx="142875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7" name="Picture 52" descr="Схемы 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183431" cy="1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38673" y="0"/>
            <a:ext cx="8568952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Purposefulness – from Invers Problem Solution Method (2)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0" y="0"/>
            <a:ext cx="8964488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Quantum semantic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51520" y="1124744"/>
            <a:ext cx="8712968" cy="5398855"/>
            <a:chOff x="0" y="1124744"/>
            <a:chExt cx="8892480" cy="5398855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124744"/>
              <a:ext cx="8892480" cy="5398855"/>
              <a:chOff x="0" y="980728"/>
              <a:chExt cx="8892480" cy="5398855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8" y="1124744"/>
                <a:ext cx="8574026" cy="5254839"/>
              </a:xfrm>
              <a:prstGeom prst="rect">
                <a:avLst/>
              </a:prstGeom>
              <a:noFill/>
            </p:spPr>
          </p:pic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0" y="2708920"/>
                <a:ext cx="2160240" cy="742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solidFill>
                      <a:schemeClr val="accent2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Electron</a:t>
                </a:r>
                <a:br>
                  <a:rPr lang="en-US" sz="2000" b="1" dirty="0" smtClean="0">
                    <a:solidFill>
                      <a:schemeClr val="accent2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</a:br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Word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  <a:p>
                <a:pPr algn="ctr" eaLnBrk="0" hangingPunct="0"/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2520280" y="3212976"/>
                <a:ext cx="1368152" cy="8640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Sign = Particle</a:t>
                </a:r>
                <a:endParaRPr lang="ru-RU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3849206" y="1052736"/>
                <a:ext cx="2050114" cy="996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ts val="0"/>
                  </a:spcBef>
                </a:pP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Distribution</a:t>
                </a:r>
                <a:r>
                  <a:rPr lang="ru-RU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 </a:t>
                </a:r>
                <a:r>
                  <a:rPr lang="ru-RU" sz="2000" b="1" dirty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1 </a:t>
                </a:r>
              </a:p>
              <a:p>
                <a:pPr algn="ctr" eaLnBrk="0" hangingPunct="0">
                  <a:spcBef>
                    <a:spcPts val="0"/>
                  </a:spcBef>
                </a:pP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With only slit 1 being opened</a:t>
                </a:r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3851920" y="3356992"/>
                <a:ext cx="1982329" cy="1233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8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Observed Distribution with</a:t>
                </a:r>
                <a:br>
                  <a:rPr lang="en-US" sz="18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</a:br>
                <a:r>
                  <a:rPr lang="en-US" sz="18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Position Detector turned off</a:t>
                </a:r>
                <a:endParaRPr lang="ru-RU" sz="18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6467258" y="5218807"/>
                <a:ext cx="2057764" cy="10905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6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Sum of Distribution 1 and Distribution 2</a:t>
                </a:r>
                <a:r>
                  <a:rPr lang="ru-RU" sz="16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/>
                </a:r>
                <a:br>
                  <a:rPr lang="ru-RU" sz="16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</a:br>
                <a:r>
                  <a:rPr lang="en-US" sz="16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(if Position Detector </a:t>
                </a:r>
                <a:r>
                  <a:rPr lang="en-US" sz="1600" b="1" dirty="0" smtClean="0">
                    <a:ea typeface="MS Mincho" pitchFamily="49" charset="-128"/>
                    <a:cs typeface="Times New Roman" pitchFamily="18" charset="0"/>
                  </a:rPr>
                  <a:t>t</a:t>
                </a:r>
                <a:r>
                  <a:rPr lang="en-US" sz="16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urn on)</a:t>
                </a:r>
                <a:endParaRPr lang="ru-RU" sz="16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3527595" y="2780928"/>
                <a:ext cx="2425222" cy="3114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chemeClr val="accent2"/>
                    </a:solidFill>
                    <a:ea typeface="MS Mincho" pitchFamily="49" charset="-128"/>
                    <a:cs typeface="Times New Roman" pitchFamily="18" charset="0"/>
                  </a:rPr>
                  <a:t>Electron</a:t>
                </a: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        Screen  </a:t>
                </a:r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V="1">
                <a:off x="4752528" y="3068960"/>
                <a:ext cx="433823" cy="7828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2960519" y="4042983"/>
                <a:ext cx="751658" cy="2705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Щель 2</a:t>
                </a:r>
                <a:endParaRPr lang="ru-RU" sz="120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30" name="Text Box 25"/>
              <p:cNvSpPr txBox="1">
                <a:spLocks noChangeArrowheads="1"/>
              </p:cNvSpPr>
              <p:nvPr/>
            </p:nvSpPr>
            <p:spPr bwMode="auto">
              <a:xfrm>
                <a:off x="2592288" y="2420888"/>
                <a:ext cx="1961964" cy="308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Position Detector</a:t>
                </a:r>
                <a:endParaRPr lang="ru-RU" sz="18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3456384" y="4797152"/>
                <a:ext cx="1906098" cy="996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ts val="0"/>
                  </a:spcBef>
                </a:pP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Distribution</a:t>
                </a:r>
                <a:r>
                  <a:rPr lang="ru-RU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2</a:t>
                </a:r>
                <a:r>
                  <a:rPr lang="ru-RU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 </a:t>
                </a:r>
                <a:endParaRPr lang="ru-RU" sz="20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  <a:p>
                <a:pPr algn="ctr" eaLnBrk="0" hangingPunct="0">
                  <a:spcBef>
                    <a:spcPts val="0"/>
                  </a:spcBef>
                </a:pP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With only slit 2 being opened</a:t>
                </a:r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2592288" y="4005064"/>
                <a:ext cx="1296144" cy="7200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Concept= Wave</a:t>
                </a:r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/>
                </a:r>
                <a:b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</a:br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421391" y="1892204"/>
                <a:ext cx="155787" cy="205053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440526" y="2097257"/>
                <a:ext cx="204978" cy="205053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440526" y="2346454"/>
                <a:ext cx="341631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440526" y="2533350"/>
                <a:ext cx="546609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6440526" y="2720248"/>
                <a:ext cx="683261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440526" y="2907145"/>
                <a:ext cx="888240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440526" y="3094042"/>
                <a:ext cx="1024892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372200" y="3280939"/>
                <a:ext cx="1161544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372200" y="3467836"/>
                <a:ext cx="1229871" cy="249196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372200" y="3717032"/>
                <a:ext cx="1229871" cy="249196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6440526" y="3966229"/>
                <a:ext cx="956566" cy="249196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440526" y="4215425"/>
                <a:ext cx="751588" cy="249196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440526" y="4464621"/>
                <a:ext cx="478283" cy="249196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6372200" y="4713817"/>
                <a:ext cx="341631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440526" y="4900715"/>
                <a:ext cx="204978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6440526" y="5087612"/>
                <a:ext cx="136652" cy="186897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6440526" y="1661164"/>
                <a:ext cx="68326" cy="205053"/>
              </a:xfrm>
              <a:custGeom>
                <a:avLst/>
                <a:gdLst>
                  <a:gd name="connsiteX0" fmla="*/ 9525 w 696912"/>
                  <a:gd name="connsiteY0" fmla="*/ 0 h 180975"/>
                  <a:gd name="connsiteX1" fmla="*/ 695325 w 696912"/>
                  <a:gd name="connsiteY1" fmla="*/ 57150 h 180975"/>
                  <a:gd name="connsiteX2" fmla="*/ 0 w 696912"/>
                  <a:gd name="connsiteY2" fmla="*/ 180975 h 180975"/>
                  <a:gd name="connsiteX3" fmla="*/ 0 w 696912"/>
                  <a:gd name="connsiteY3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12" h="180975">
                    <a:moveTo>
                      <a:pt x="9525" y="0"/>
                    </a:moveTo>
                    <a:cubicBezTo>
                      <a:pt x="353218" y="13494"/>
                      <a:pt x="696912" y="26988"/>
                      <a:pt x="695325" y="57150"/>
                    </a:cubicBezTo>
                    <a:cubicBezTo>
                      <a:pt x="693738" y="87312"/>
                      <a:pt x="0" y="180975"/>
                      <a:pt x="0" y="180975"/>
                    </a:cubicBezTo>
                    <a:lnTo>
                      <a:pt x="0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7164288" y="980728"/>
                <a:ext cx="1728192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Meanings,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Associations,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Synonyms,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0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Denotation, </a:t>
                </a:r>
                <a:br>
                  <a:rPr lang="en-US" sz="20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</a:br>
                <a:r>
                  <a:rPr lang="en-US" sz="20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Objects,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MS Mincho" pitchFamily="49" charset="-128"/>
                    <a:cs typeface="Times New Roman" pitchFamily="18" charset="0"/>
                  </a:rPr>
                  <a:t>Antonyms, etc.</a:t>
                </a:r>
                <a:endParaRPr lang="ru-RU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1331640" y="1844824"/>
                <a:ext cx="936104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Slit 1</a:t>
                </a:r>
                <a:endParaRPr lang="ru-RU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1403648" y="4293096"/>
                <a:ext cx="936104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dirty="0" smtClean="0"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Slit 2</a:t>
                </a:r>
                <a:endParaRPr lang="ru-RU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527595" y="3068960"/>
                <a:ext cx="115212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Word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  <a:p>
                <a:pPr algn="ctr" eaLnBrk="0" hangingPunct="0"/>
                <a:endPara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 bwMode="auto">
            <a:xfrm>
              <a:off x="1979712" y="2348880"/>
              <a:ext cx="504056" cy="86409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2123728" y="4293096"/>
              <a:ext cx="360040" cy="28803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619200" cy="457200"/>
          </a:xfrm>
        </p:spPr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34530" y="188913"/>
            <a:ext cx="424795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Brainstorming Steps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5" name="Picture 4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80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9" descr="Схемы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1052736"/>
            <a:ext cx="563205" cy="7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 descr="Схемы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63205" cy="7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Схемы 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2183431" cy="1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Схемы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852936"/>
            <a:ext cx="504056" cy="6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287F-A42F-4B8E-B291-00487C2866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400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x-tm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kesha[x]</dc:creator>
  <cp:lastModifiedBy>Alexander</cp:lastModifiedBy>
  <cp:revision>409</cp:revision>
  <dcterms:created xsi:type="dcterms:W3CDTF">2001-12-31T08:36:37Z</dcterms:created>
  <dcterms:modified xsi:type="dcterms:W3CDTF">2013-09-18T08:21:09Z</dcterms:modified>
</cp:coreProperties>
</file>