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17.06.2013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9140000">
            <a:off x="529854" y="1461805"/>
            <a:ext cx="5648623" cy="1204306"/>
          </a:xfrm>
        </p:spPr>
        <p:txBody>
          <a:bodyPr/>
          <a:lstStyle/>
          <a:p>
            <a:r>
              <a:rPr lang="ru-RU" dirty="0" smtClean="0"/>
              <a:t>Международные научные лаборатории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 rot="19140000">
            <a:off x="1124745" y="2236810"/>
            <a:ext cx="6511131" cy="596101"/>
          </a:xfrm>
        </p:spPr>
        <p:txBody>
          <a:bodyPr>
            <a:normAutofit/>
          </a:bodyPr>
          <a:lstStyle/>
          <a:p>
            <a:r>
              <a:rPr lang="ru-RU" dirty="0" smtClean="0"/>
              <a:t>Как </a:t>
            </a:r>
            <a:r>
              <a:rPr lang="ru-RU" dirty="0" smtClean="0"/>
              <a:t>опора межвузовской научной и проектной деятельности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283968" y="4581128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Томас Хенчель, ФРГ</a:t>
            </a:r>
          </a:p>
          <a:p>
            <a:r>
              <a:rPr lang="ru-RU" dirty="0" smtClean="0"/>
              <a:t>Виктор Андерс, Австрия</a:t>
            </a:r>
          </a:p>
          <a:p>
            <a:r>
              <a:rPr lang="ru-RU" dirty="0" smtClean="0"/>
              <a:t>Елена Жижко, Мексика</a:t>
            </a:r>
          </a:p>
          <a:p>
            <a:r>
              <a:rPr lang="ru-RU" dirty="0" smtClean="0"/>
              <a:t>Елена Денисова-Шмидт, Швейцария</a:t>
            </a:r>
          </a:p>
          <a:p>
            <a:r>
              <a:rPr lang="ru-RU" dirty="0" smtClean="0"/>
              <a:t>Маргарита Попова, Дания</a:t>
            </a:r>
          </a:p>
          <a:p>
            <a:r>
              <a:rPr lang="ru-RU" dirty="0" smtClean="0"/>
              <a:t>Александра Пуляевская, Россия и др.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473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Типы лабораторий (возможные)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412776"/>
            <a:ext cx="7520940" cy="333648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1800" b="0" dirty="0" smtClean="0"/>
              <a:t>Педагогическая лаборатория</a:t>
            </a:r>
          </a:p>
          <a:p>
            <a:pPr>
              <a:buFontTx/>
              <a:buChar char="-"/>
            </a:pPr>
            <a:r>
              <a:rPr lang="ru-RU" sz="1800" b="0" dirty="0" smtClean="0"/>
              <a:t>Лингвистрическая (социо-, этно-...)</a:t>
            </a:r>
          </a:p>
          <a:p>
            <a:pPr>
              <a:buFontTx/>
              <a:buChar char="-"/>
            </a:pPr>
            <a:r>
              <a:rPr lang="ru-RU" sz="1800" b="0" dirty="0" smtClean="0"/>
              <a:t>Лаборатория по межкультурной коммуникации и билингвизму</a:t>
            </a:r>
          </a:p>
          <a:p>
            <a:pPr>
              <a:buFontTx/>
              <a:buChar char="-"/>
            </a:pPr>
            <a:r>
              <a:rPr lang="ru-RU" sz="1800" b="0" dirty="0" smtClean="0"/>
              <a:t>Лаборатория </a:t>
            </a:r>
            <a:r>
              <a:rPr lang="de-DE" sz="1800" b="0" dirty="0" smtClean="0"/>
              <a:t>IT-</a:t>
            </a:r>
            <a:r>
              <a:rPr lang="ru-RU" sz="1800" b="0" dirty="0" smtClean="0"/>
              <a:t> средств в обучении</a:t>
            </a:r>
          </a:p>
          <a:p>
            <a:pPr>
              <a:buFontTx/>
              <a:buChar char="-"/>
            </a:pPr>
            <a:r>
              <a:rPr lang="ru-RU" sz="1800" b="0" dirty="0" smtClean="0"/>
              <a:t>Лаборатория интеграции мигрантов </a:t>
            </a:r>
          </a:p>
          <a:p>
            <a:pPr>
              <a:buFontTx/>
              <a:buChar char="-"/>
            </a:pPr>
            <a:r>
              <a:rPr lang="ru-RU" sz="1800" b="0" dirty="0" smtClean="0"/>
              <a:t>Лаборатория истории эмиграции из РФ и реэмиграции</a:t>
            </a:r>
          </a:p>
          <a:p>
            <a:pPr>
              <a:buFontTx/>
              <a:buChar char="-"/>
            </a:pPr>
            <a:r>
              <a:rPr lang="ru-RU" sz="1800" b="0" dirty="0" smtClean="0"/>
              <a:t>Лаборатория по исследованию общественных организаций</a:t>
            </a:r>
          </a:p>
          <a:p>
            <a:pPr>
              <a:buFontTx/>
              <a:buChar char="-"/>
            </a:pPr>
            <a:r>
              <a:rPr lang="ru-RU" sz="1800" b="0" dirty="0" smtClean="0"/>
              <a:t>...</a:t>
            </a:r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187624" y="5517232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Размер, направление, объем работ в рамках данного направления и длительность работы Лаборатории – на усмотрение головных организаций и в связи с нуждами данного общества.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1119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23431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Приглашаем к участию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в разработке концепции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и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создании образца  лаборатории</a:t>
            </a: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907704" y="2950087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Благодарим за внимание</a:t>
            </a:r>
            <a:endParaRPr lang="de-DE" sz="2800" b="1" i="1" dirty="0">
              <a:solidFill>
                <a:srgbClr val="00206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267744" y="399231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medved500@web.de, </a:t>
            </a:r>
            <a:r>
              <a:rPr lang="de-DE" dirty="0" smtClean="0"/>
              <a:t>ekoudrjavtseva@yahoo.de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819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</a:rPr>
              <a:t>Тандем-сотрудничество как основа инноваций</a:t>
            </a:r>
            <a:endParaRPr lang="de-DE" sz="2400" dirty="0">
              <a:solidFill>
                <a:srgbClr val="002060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577440" y="1162901"/>
            <a:ext cx="7381065" cy="3690142"/>
            <a:chOff x="688597" y="1821498"/>
            <a:chExt cx="7201298" cy="3690142"/>
          </a:xfrm>
        </p:grpSpPr>
        <p:sp>
          <p:nvSpPr>
            <p:cNvPr id="5" name="Textfeld 298"/>
            <p:cNvSpPr txBox="1"/>
            <p:nvPr/>
          </p:nvSpPr>
          <p:spPr>
            <a:xfrm>
              <a:off x="2093682" y="1821498"/>
              <a:ext cx="5058219" cy="61706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marR="396240" algn="ctr">
                <a:lnSpc>
                  <a:spcPct val="115000"/>
                </a:lnSpc>
                <a:spcAft>
                  <a:spcPts val="0"/>
                </a:spcAft>
                <a:tabLst>
                  <a:tab pos="6301105" algn="l"/>
                </a:tabLst>
              </a:pPr>
              <a:r>
                <a:rPr lang="ru-RU" sz="2400" b="1" dirty="0">
                  <a:effectLst/>
                  <a:latin typeface="Times New Roman"/>
                  <a:ea typeface="Lucida Sans Unicode"/>
                  <a:cs typeface="Times New Roman"/>
                </a:rPr>
                <a:t>Диалог </a:t>
              </a:r>
              <a:r>
                <a:rPr lang="ru-RU" sz="2400" b="1" dirty="0" smtClean="0">
                  <a:effectLst/>
                  <a:latin typeface="Times New Roman"/>
                  <a:ea typeface="Lucida Sans Unicode"/>
                  <a:cs typeface="Times New Roman"/>
                </a:rPr>
                <a:t>компетенций</a:t>
              </a:r>
              <a:endParaRPr lang="de-DE" sz="2400" dirty="0">
                <a:effectLst/>
                <a:latin typeface="Lucida Sans Unicode"/>
                <a:ea typeface="Lucida Sans Unicode"/>
                <a:cs typeface="Times New Roman"/>
              </a:endParaRPr>
            </a:p>
          </p:txBody>
        </p:sp>
        <p:grpSp>
          <p:nvGrpSpPr>
            <p:cNvPr id="6" name="Gruppieren 5"/>
            <p:cNvGrpSpPr/>
            <p:nvPr/>
          </p:nvGrpSpPr>
          <p:grpSpPr>
            <a:xfrm>
              <a:off x="688597" y="2248672"/>
              <a:ext cx="7201298" cy="3262968"/>
              <a:chOff x="688597" y="2248672"/>
              <a:chExt cx="7201298" cy="3262968"/>
            </a:xfrm>
          </p:grpSpPr>
          <p:grpSp>
            <p:nvGrpSpPr>
              <p:cNvPr id="7" name="Gruppieren 6"/>
              <p:cNvGrpSpPr/>
              <p:nvPr/>
            </p:nvGrpSpPr>
            <p:grpSpPr>
              <a:xfrm>
                <a:off x="2815907" y="3614297"/>
                <a:ext cx="3243676" cy="1422206"/>
                <a:chOff x="2815907" y="3614297"/>
                <a:chExt cx="3243676" cy="1422206"/>
              </a:xfrm>
            </p:grpSpPr>
            <p:grpSp>
              <p:nvGrpSpPr>
                <p:cNvPr id="14" name="Gruppieren 13"/>
                <p:cNvGrpSpPr/>
                <p:nvPr/>
              </p:nvGrpSpPr>
              <p:grpSpPr>
                <a:xfrm>
                  <a:off x="3352324" y="3614297"/>
                  <a:ext cx="2228793" cy="1422206"/>
                  <a:chOff x="0" y="0"/>
                  <a:chExt cx="2722652" cy="1802084"/>
                </a:xfrm>
              </p:grpSpPr>
              <p:pic>
                <p:nvPicPr>
                  <p:cNvPr id="17" name="Grafik 16"/>
                  <p:cNvPicPr>
                    <a:picLocks noChangeAspect="1"/>
                  </p:cNvPicPr>
                  <p:nvPr/>
                </p:nvPicPr>
                <p:blipFill>
                  <a:blip r:embed="rId2">
                    <a:clrChange>
                      <a:clrFrom>
                        <a:srgbClr val="FCFEFB"/>
                      </a:clrFrom>
                      <a:clrTo>
                        <a:srgbClr val="FCFEFB">
                          <a:alpha val="0"/>
                        </a:srgbClr>
                      </a:clrTo>
                    </a:clrChang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colorTemperature colorTemp="59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0" y="0"/>
                    <a:ext cx="2722652" cy="1674688"/>
                  </a:xfrm>
                  <a:prstGeom prst="rect">
                    <a:avLst/>
                  </a:prstGeom>
                </p:spPr>
              </p:pic>
              <p:sp>
                <p:nvSpPr>
                  <p:cNvPr id="18" name="Textfeld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916" y="1399377"/>
                    <a:ext cx="1131973" cy="40270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100">
                        <a:effectLst/>
                        <a:latin typeface="Times New Roman"/>
                        <a:ea typeface="Lucida Sans Unicode"/>
                        <a:cs typeface="Times New Roman"/>
                      </a:rPr>
                      <a:t>Рис.:</a:t>
                    </a:r>
                    <a:r>
                      <a:rPr lang="de-DE" sz="1100">
                        <a:effectLst/>
                        <a:latin typeface="Times New Roman"/>
                        <a:ea typeface="Lucida Sans Unicode"/>
                        <a:cs typeface="Times New Roman"/>
                      </a:rPr>
                      <a:t>u-r.d</a:t>
                    </a:r>
                    <a:r>
                      <a:rPr lang="ru-RU" sz="1100">
                        <a:effectLst/>
                        <a:latin typeface="Times New Roman"/>
                        <a:ea typeface="Lucida Sans Unicode"/>
                        <a:cs typeface="Times New Roman"/>
                      </a:rPr>
                      <a:t>е</a:t>
                    </a:r>
                    <a:endParaRPr lang="de-DE" sz="1100">
                      <a:effectLst/>
                      <a:latin typeface="Lucida Sans Unicode"/>
                      <a:ea typeface="Lucida Sans Unicode"/>
                      <a:cs typeface="Times New Roman"/>
                    </a:endParaRPr>
                  </a:p>
                </p:txBody>
              </p:sp>
            </p:grpSp>
            <p:cxnSp>
              <p:nvCxnSpPr>
                <p:cNvPr id="15" name="Gerade Verbindung mit Pfeil 14"/>
                <p:cNvCxnSpPr/>
                <p:nvPr/>
              </p:nvCxnSpPr>
              <p:spPr>
                <a:xfrm>
                  <a:off x="2815907" y="4718686"/>
                  <a:ext cx="731678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Gerade Verbindung mit Pfeil 15"/>
                <p:cNvCxnSpPr/>
                <p:nvPr/>
              </p:nvCxnSpPr>
              <p:spPr>
                <a:xfrm flipH="1">
                  <a:off x="5286748" y="4619735"/>
                  <a:ext cx="772835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uppieren 7"/>
              <p:cNvGrpSpPr/>
              <p:nvPr/>
            </p:nvGrpSpPr>
            <p:grpSpPr>
              <a:xfrm>
                <a:off x="688597" y="2248672"/>
                <a:ext cx="7201298" cy="3262968"/>
                <a:chOff x="688597" y="2248672"/>
                <a:chExt cx="7201298" cy="3262968"/>
              </a:xfrm>
            </p:grpSpPr>
            <p:grpSp>
              <p:nvGrpSpPr>
                <p:cNvPr id="9" name="Gruppieren 8"/>
                <p:cNvGrpSpPr/>
                <p:nvPr/>
              </p:nvGrpSpPr>
              <p:grpSpPr>
                <a:xfrm>
                  <a:off x="688597" y="2248672"/>
                  <a:ext cx="7201298" cy="3262968"/>
                  <a:chOff x="688597" y="2248672"/>
                  <a:chExt cx="7201298" cy="3262968"/>
                </a:xfrm>
              </p:grpSpPr>
              <p:sp>
                <p:nvSpPr>
                  <p:cNvPr id="12" name="Nach rechts gekrümmter Pfeil 11"/>
                  <p:cNvSpPr/>
                  <p:nvPr/>
                </p:nvSpPr>
                <p:spPr>
                  <a:xfrm>
                    <a:off x="688597" y="2264593"/>
                    <a:ext cx="908509" cy="3247047"/>
                  </a:xfrm>
                  <a:prstGeom prst="curvedRightArrow">
                    <a:avLst>
                      <a:gd name="adj1" fmla="val 50000"/>
                      <a:gd name="adj2" fmla="val 50000"/>
                      <a:gd name="adj3" fmla="val 66110"/>
                    </a:avLst>
                  </a:prstGeom>
                </p:spPr>
                <p:style>
                  <a:lnRef idx="2">
                    <a:schemeClr val="accent5"/>
                  </a:lnRef>
                  <a:fillRef idx="1">
                    <a:schemeClr val="lt1"/>
                  </a:fillRef>
                  <a:effectRef idx="0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13" name="Nach links gekrümmter Pfeil 12"/>
                  <p:cNvSpPr/>
                  <p:nvPr/>
                </p:nvSpPr>
                <p:spPr>
                  <a:xfrm>
                    <a:off x="7151901" y="2248672"/>
                    <a:ext cx="737994" cy="3262968"/>
                  </a:xfrm>
                  <a:prstGeom prst="curvedLeftArrow">
                    <a:avLst>
                      <a:gd name="adj1" fmla="val 35843"/>
                      <a:gd name="adj2" fmla="val 161336"/>
                      <a:gd name="adj3" fmla="val 54085"/>
                    </a:avLst>
                  </a:prstGeom>
                </p:spPr>
                <p:style>
                  <a:lnRef idx="2">
                    <a:schemeClr val="accent5"/>
                  </a:lnRef>
                  <a:fillRef idx="1">
                    <a:schemeClr val="lt1"/>
                  </a:fillRef>
                  <a:effectRef idx="0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</p:grpSp>
            <p:sp>
              <p:nvSpPr>
                <p:cNvPr id="10" name="Textfeld 300"/>
                <p:cNvSpPr txBox="1"/>
                <p:nvPr/>
              </p:nvSpPr>
              <p:spPr>
                <a:xfrm>
                  <a:off x="1410333" y="4341655"/>
                  <a:ext cx="1828800" cy="2780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396240" algn="ctr">
                    <a:lnSpc>
                      <a:spcPct val="115000"/>
                    </a:lnSpc>
                    <a:spcAft>
                      <a:spcPts val="0"/>
                    </a:spcAft>
                    <a:tabLst>
                      <a:tab pos="6301105" algn="l"/>
                    </a:tabLst>
                  </a:pPr>
                  <a:r>
                    <a:rPr lang="ru-RU" sz="2000" b="1" dirty="0" smtClean="0">
                      <a:solidFill>
                        <a:srgbClr val="002060"/>
                      </a:solidFill>
                      <a:effectLst/>
                      <a:latin typeface="Times New Roman"/>
                      <a:ea typeface="Lucida Sans Unicode"/>
                      <a:cs typeface="Times New Roman"/>
                    </a:rPr>
                    <a:t>Самостоятельность</a:t>
                  </a:r>
                  <a:endParaRPr lang="de-DE" sz="2000" dirty="0">
                    <a:solidFill>
                      <a:srgbClr val="002060"/>
                    </a:solidFill>
                    <a:effectLst/>
                    <a:latin typeface="Lucida Sans Unicode"/>
                    <a:ea typeface="Lucida Sans Unicode"/>
                    <a:cs typeface="Times New Roman"/>
                  </a:endParaRPr>
                </a:p>
                <a:p>
                  <a:pPr marR="396240" algn="ctr">
                    <a:lnSpc>
                      <a:spcPct val="115000"/>
                    </a:lnSpc>
                    <a:spcAft>
                      <a:spcPts val="0"/>
                    </a:spcAft>
                    <a:tabLst>
                      <a:tab pos="6301105" algn="l"/>
                    </a:tabLst>
                  </a:pPr>
                  <a:r>
                    <a:rPr lang="ru-RU" sz="1100" b="1" dirty="0">
                      <a:effectLst/>
                      <a:latin typeface="Lucida Sans Unicode"/>
                      <a:ea typeface="Lucida Sans Unicode"/>
                      <a:cs typeface="Times New Roman"/>
                    </a:rPr>
                    <a:t> </a:t>
                  </a:r>
                  <a:endParaRPr lang="de-DE" sz="1100" dirty="0">
                    <a:effectLst/>
                    <a:latin typeface="Lucida Sans Unicode"/>
                    <a:ea typeface="Lucida Sans Unicode"/>
                    <a:cs typeface="Times New Roman"/>
                  </a:endParaRPr>
                </a:p>
              </p:txBody>
            </p:sp>
            <p:sp>
              <p:nvSpPr>
                <p:cNvPr id="11" name="Textfeld 301"/>
                <p:cNvSpPr txBox="1"/>
                <p:nvPr/>
              </p:nvSpPr>
              <p:spPr>
                <a:xfrm>
                  <a:off x="5771402" y="4215838"/>
                  <a:ext cx="1960343" cy="4846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0"/>
                    </a:spcAft>
                    <a:tabLst>
                      <a:tab pos="6301105" algn="l"/>
                    </a:tabLst>
                  </a:pPr>
                  <a:r>
                    <a:rPr lang="ru-RU" sz="2000" b="1" dirty="0">
                      <a:solidFill>
                        <a:srgbClr val="007033"/>
                      </a:solidFill>
                      <a:effectLst/>
                      <a:latin typeface="Times New Roman"/>
                      <a:ea typeface="Lucida Sans Unicode"/>
                      <a:cs typeface="Times New Roman"/>
                    </a:rPr>
                    <a:t>Обоюдность</a:t>
                  </a:r>
                  <a:endParaRPr lang="de-DE" sz="2000" b="1" dirty="0">
                    <a:effectLst/>
                    <a:latin typeface="Lucida Sans Unicode"/>
                    <a:ea typeface="Lucida Sans Unicode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de-DE" sz="1100" dirty="0">
                      <a:effectLst/>
                      <a:latin typeface="Lucida Sans Unicode"/>
                      <a:ea typeface="Lucida Sans Unicode"/>
                      <a:cs typeface="Times New Roman"/>
                    </a:rPr>
                    <a:t> 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19193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16200000">
            <a:off x="-1859625" y="2412557"/>
            <a:ext cx="4635841" cy="548640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Структура международной лаборатории</a:t>
            </a:r>
            <a:endParaRPr lang="de-DE" sz="1600" dirty="0">
              <a:solidFill>
                <a:srgbClr val="002060"/>
              </a:solidFill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32616" y="368956"/>
            <a:ext cx="3454308" cy="4555453"/>
            <a:chOff x="732616" y="368956"/>
            <a:chExt cx="3454308" cy="4555453"/>
          </a:xfrm>
        </p:grpSpPr>
        <p:sp>
          <p:nvSpPr>
            <p:cNvPr id="6" name="Textfeld 5"/>
            <p:cNvSpPr txBox="1"/>
            <p:nvPr/>
          </p:nvSpPr>
          <p:spPr>
            <a:xfrm>
              <a:off x="792970" y="368956"/>
              <a:ext cx="33740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Центры компетенции по теме:</a:t>
              </a:r>
              <a:endParaRPr lang="de-DE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732616" y="1816123"/>
              <a:ext cx="33740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Центры компетенции по отдельным проблемам в теме:</a:t>
              </a:r>
              <a:endParaRPr lang="de-DE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812830" y="2957191"/>
              <a:ext cx="33740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Независимые эксперты:</a:t>
              </a:r>
              <a:endParaRPr lang="de-DE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800285" y="3714986"/>
              <a:ext cx="33740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Эксперты по привлечению финансовых ресурсов:</a:t>
              </a:r>
              <a:endParaRPr lang="de-DE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783695" y="4555077"/>
              <a:ext cx="33740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Эксперты по документообороту:</a:t>
              </a:r>
              <a:endParaRPr lang="de-DE" dirty="0"/>
            </a:p>
          </p:txBody>
        </p:sp>
      </p:grpSp>
      <p:sp>
        <p:nvSpPr>
          <p:cNvPr id="37" name="Textfeld 36"/>
          <p:cNvSpPr txBox="1"/>
          <p:nvPr/>
        </p:nvSpPr>
        <p:spPr>
          <a:xfrm>
            <a:off x="857481" y="5123565"/>
            <a:ext cx="78761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(</a:t>
            </a:r>
            <a:r>
              <a:rPr lang="ru-RU" b="1" dirty="0" smtClean="0"/>
              <a:t>Л</a:t>
            </a:r>
            <a:r>
              <a:rPr lang="ru-RU" dirty="0" smtClean="0"/>
              <a:t>)абораторИя – на уровне самостоятельного подразделения организации с отдельным счетом, правом заключения договоров  на всех уровнях и выполнения работ по ним, поиска и получения финансирования и его распределения. Какая из головных орг-ций  (по странам) становится ведущей в отдельном проекте, - определяется условиями проекта.</a:t>
            </a:r>
            <a:endParaRPr lang="de-DE" dirty="0"/>
          </a:p>
        </p:txBody>
      </p:sp>
      <p:grpSp>
        <p:nvGrpSpPr>
          <p:cNvPr id="66" name="Gruppieren 65"/>
          <p:cNvGrpSpPr/>
          <p:nvPr/>
        </p:nvGrpSpPr>
        <p:grpSpPr>
          <a:xfrm>
            <a:off x="4139952" y="188640"/>
            <a:ext cx="4771175" cy="4880995"/>
            <a:chOff x="4139952" y="188640"/>
            <a:chExt cx="4771175" cy="4880995"/>
          </a:xfrm>
        </p:grpSpPr>
        <p:grpSp>
          <p:nvGrpSpPr>
            <p:cNvPr id="60" name="Gruppieren 59"/>
            <p:cNvGrpSpPr/>
            <p:nvPr/>
          </p:nvGrpSpPr>
          <p:grpSpPr>
            <a:xfrm>
              <a:off x="4139952" y="1127918"/>
              <a:ext cx="2192597" cy="3876878"/>
              <a:chOff x="4139952" y="1127918"/>
              <a:chExt cx="2192597" cy="3876878"/>
            </a:xfrm>
          </p:grpSpPr>
          <p:grpSp>
            <p:nvGrpSpPr>
              <p:cNvPr id="53" name="Gruppieren 52"/>
              <p:cNvGrpSpPr/>
              <p:nvPr/>
            </p:nvGrpSpPr>
            <p:grpSpPr>
              <a:xfrm>
                <a:off x="4139952" y="1362025"/>
                <a:ext cx="2192597" cy="3642771"/>
                <a:chOff x="4139952" y="1362025"/>
                <a:chExt cx="2192597" cy="3642771"/>
              </a:xfrm>
            </p:grpSpPr>
            <p:grpSp>
              <p:nvGrpSpPr>
                <p:cNvPr id="22" name="Gruppieren 21"/>
                <p:cNvGrpSpPr/>
                <p:nvPr/>
              </p:nvGrpSpPr>
              <p:grpSpPr>
                <a:xfrm>
                  <a:off x="4820381" y="1916869"/>
                  <a:ext cx="1512168" cy="835568"/>
                  <a:chOff x="4499992" y="2276872"/>
                  <a:chExt cx="1816968" cy="951131"/>
                </a:xfrm>
              </p:grpSpPr>
              <p:sp>
                <p:nvSpPr>
                  <p:cNvPr id="9" name="Ellipse 8"/>
                  <p:cNvSpPr/>
                  <p:nvPr/>
                </p:nvSpPr>
                <p:spPr>
                  <a:xfrm>
                    <a:off x="4499992" y="2276872"/>
                    <a:ext cx="1512168" cy="646331"/>
                  </a:xfrm>
                  <a:prstGeom prst="ellipse">
                    <a:avLst/>
                  </a:prstGeom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" name="Ellipse 9"/>
                  <p:cNvSpPr/>
                  <p:nvPr/>
                </p:nvSpPr>
                <p:spPr>
                  <a:xfrm>
                    <a:off x="4652392" y="2429272"/>
                    <a:ext cx="1512168" cy="646331"/>
                  </a:xfrm>
                  <a:prstGeom prst="ellipse">
                    <a:avLst/>
                  </a:prstGeom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1" name="Ellipse 10"/>
                  <p:cNvSpPr/>
                  <p:nvPr/>
                </p:nvSpPr>
                <p:spPr>
                  <a:xfrm>
                    <a:off x="4804792" y="2581672"/>
                    <a:ext cx="1512168" cy="646331"/>
                  </a:xfrm>
                  <a:prstGeom prst="ellipse">
                    <a:avLst/>
                  </a:prstGeom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24" name="Gruppieren 23"/>
                <p:cNvGrpSpPr/>
                <p:nvPr/>
              </p:nvGrpSpPr>
              <p:grpSpPr>
                <a:xfrm>
                  <a:off x="5228984" y="2835269"/>
                  <a:ext cx="984684" cy="908030"/>
                  <a:chOff x="5076056" y="3757682"/>
                  <a:chExt cx="1105272" cy="1136630"/>
                </a:xfrm>
              </p:grpSpPr>
              <p:sp>
                <p:nvSpPr>
                  <p:cNvPr id="18" name="Smiley 17"/>
                  <p:cNvSpPr/>
                  <p:nvPr/>
                </p:nvSpPr>
                <p:spPr>
                  <a:xfrm>
                    <a:off x="5076056" y="3757682"/>
                    <a:ext cx="648072" cy="679430"/>
                  </a:xfrm>
                  <a:prstGeom prst="smileyFac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9" name="Smiley 18"/>
                  <p:cNvSpPr/>
                  <p:nvPr/>
                </p:nvSpPr>
                <p:spPr>
                  <a:xfrm>
                    <a:off x="5228456" y="3910082"/>
                    <a:ext cx="648072" cy="679430"/>
                  </a:xfrm>
                  <a:prstGeom prst="smileyFac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0" name="Smiley 19"/>
                  <p:cNvSpPr/>
                  <p:nvPr/>
                </p:nvSpPr>
                <p:spPr>
                  <a:xfrm>
                    <a:off x="5380856" y="4062482"/>
                    <a:ext cx="648072" cy="679430"/>
                  </a:xfrm>
                  <a:prstGeom prst="smileyFac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" name="Smiley 20"/>
                  <p:cNvSpPr/>
                  <p:nvPr/>
                </p:nvSpPr>
                <p:spPr>
                  <a:xfrm>
                    <a:off x="5533256" y="4214882"/>
                    <a:ext cx="648072" cy="679430"/>
                  </a:xfrm>
                  <a:prstGeom prst="smileyFac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33" name="Siebeneck 32"/>
                <p:cNvSpPr/>
                <p:nvPr/>
              </p:nvSpPr>
              <p:spPr>
                <a:xfrm>
                  <a:off x="4905837" y="3783209"/>
                  <a:ext cx="860466" cy="559754"/>
                </a:xfrm>
                <a:prstGeom prst="heptagon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5" name="Rad 34"/>
                <p:cNvSpPr/>
                <p:nvPr/>
              </p:nvSpPr>
              <p:spPr>
                <a:xfrm>
                  <a:off x="4861467" y="4474689"/>
                  <a:ext cx="559718" cy="530107"/>
                </a:xfrm>
                <a:prstGeom prst="donu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Nach rechts gekrümmter Pfeil 38"/>
                <p:cNvSpPr/>
                <p:nvPr/>
              </p:nvSpPr>
              <p:spPr>
                <a:xfrm>
                  <a:off x="4499992" y="1362026"/>
                  <a:ext cx="434120" cy="1045910"/>
                </a:xfrm>
                <a:custGeom>
                  <a:avLst/>
                  <a:gdLst>
                    <a:gd name="connsiteX0" fmla="*/ 0 w 295575"/>
                    <a:gd name="connsiteY0" fmla="*/ 475078 h 1060996"/>
                    <a:gd name="connsiteX1" fmla="*/ 221681 w 295575"/>
                    <a:gd name="connsiteY1" fmla="*/ 935070 h 1060996"/>
                    <a:gd name="connsiteX2" fmla="*/ 221681 w 295575"/>
                    <a:gd name="connsiteY2" fmla="*/ 898123 h 1060996"/>
                    <a:gd name="connsiteX3" fmla="*/ 295575 w 295575"/>
                    <a:gd name="connsiteY3" fmla="*/ 987102 h 1060996"/>
                    <a:gd name="connsiteX4" fmla="*/ 221681 w 295575"/>
                    <a:gd name="connsiteY4" fmla="*/ 1045910 h 1060996"/>
                    <a:gd name="connsiteX5" fmla="*/ 221681 w 295575"/>
                    <a:gd name="connsiteY5" fmla="*/ 1008963 h 1060996"/>
                    <a:gd name="connsiteX6" fmla="*/ 0 w 295575"/>
                    <a:gd name="connsiteY6" fmla="*/ 548971 h 1060996"/>
                    <a:gd name="connsiteX7" fmla="*/ 0 w 295575"/>
                    <a:gd name="connsiteY7" fmla="*/ 475078 h 1060996"/>
                    <a:gd name="connsiteX0" fmla="*/ 295575 w 295575"/>
                    <a:gd name="connsiteY0" fmla="*/ 73894 h 1060996"/>
                    <a:gd name="connsiteX1" fmla="*/ 895 w 295575"/>
                    <a:gd name="connsiteY1" fmla="*/ 512025 h 1060996"/>
                    <a:gd name="connsiteX2" fmla="*/ 36481 w 295575"/>
                    <a:gd name="connsiteY2" fmla="*/ 246441 h 1060996"/>
                    <a:gd name="connsiteX3" fmla="*/ 295575 w 295575"/>
                    <a:gd name="connsiteY3" fmla="*/ 0 h 1060996"/>
                    <a:gd name="connsiteX4" fmla="*/ 295575 w 295575"/>
                    <a:gd name="connsiteY4" fmla="*/ 73894 h 1060996"/>
                    <a:gd name="connsiteX0" fmla="*/ 0 w 295575"/>
                    <a:gd name="connsiteY0" fmla="*/ 475078 h 1060996"/>
                    <a:gd name="connsiteX1" fmla="*/ 221681 w 295575"/>
                    <a:gd name="connsiteY1" fmla="*/ 935070 h 1060996"/>
                    <a:gd name="connsiteX2" fmla="*/ 221681 w 295575"/>
                    <a:gd name="connsiteY2" fmla="*/ 898123 h 1060996"/>
                    <a:gd name="connsiteX3" fmla="*/ 295575 w 295575"/>
                    <a:gd name="connsiteY3" fmla="*/ 987102 h 1060996"/>
                    <a:gd name="connsiteX4" fmla="*/ 221681 w 295575"/>
                    <a:gd name="connsiteY4" fmla="*/ 1045910 h 1060996"/>
                    <a:gd name="connsiteX5" fmla="*/ 221681 w 295575"/>
                    <a:gd name="connsiteY5" fmla="*/ 1008963 h 1060996"/>
                    <a:gd name="connsiteX6" fmla="*/ 0 w 295575"/>
                    <a:gd name="connsiteY6" fmla="*/ 548971 h 1060996"/>
                    <a:gd name="connsiteX7" fmla="*/ 0 w 295575"/>
                    <a:gd name="connsiteY7" fmla="*/ 475078 h 1060996"/>
                    <a:gd name="connsiteX8" fmla="*/ 295575 w 295575"/>
                    <a:gd name="connsiteY8" fmla="*/ 0 h 1060996"/>
                    <a:gd name="connsiteX9" fmla="*/ 295575 w 295575"/>
                    <a:gd name="connsiteY9" fmla="*/ 73894 h 1060996"/>
                    <a:gd name="connsiteX10" fmla="*/ 895 w 295575"/>
                    <a:gd name="connsiteY10" fmla="*/ 512025 h 1060996"/>
                    <a:gd name="connsiteX0" fmla="*/ 0 w 434120"/>
                    <a:gd name="connsiteY0" fmla="*/ 475078 h 1045910"/>
                    <a:gd name="connsiteX1" fmla="*/ 221681 w 434120"/>
                    <a:gd name="connsiteY1" fmla="*/ 935070 h 1045910"/>
                    <a:gd name="connsiteX2" fmla="*/ 221681 w 434120"/>
                    <a:gd name="connsiteY2" fmla="*/ 898123 h 1045910"/>
                    <a:gd name="connsiteX3" fmla="*/ 295575 w 434120"/>
                    <a:gd name="connsiteY3" fmla="*/ 987102 h 1045910"/>
                    <a:gd name="connsiteX4" fmla="*/ 221681 w 434120"/>
                    <a:gd name="connsiteY4" fmla="*/ 1045910 h 1045910"/>
                    <a:gd name="connsiteX5" fmla="*/ 221681 w 434120"/>
                    <a:gd name="connsiteY5" fmla="*/ 1008963 h 1045910"/>
                    <a:gd name="connsiteX6" fmla="*/ 0 w 434120"/>
                    <a:gd name="connsiteY6" fmla="*/ 548971 h 1045910"/>
                    <a:gd name="connsiteX7" fmla="*/ 0 w 434120"/>
                    <a:gd name="connsiteY7" fmla="*/ 475078 h 1045910"/>
                    <a:gd name="connsiteX0" fmla="*/ 295575 w 434120"/>
                    <a:gd name="connsiteY0" fmla="*/ 73894 h 1045910"/>
                    <a:gd name="connsiteX1" fmla="*/ 895 w 434120"/>
                    <a:gd name="connsiteY1" fmla="*/ 512025 h 1045910"/>
                    <a:gd name="connsiteX2" fmla="*/ 36481 w 434120"/>
                    <a:gd name="connsiteY2" fmla="*/ 246441 h 1045910"/>
                    <a:gd name="connsiteX3" fmla="*/ 295575 w 434120"/>
                    <a:gd name="connsiteY3" fmla="*/ 0 h 1045910"/>
                    <a:gd name="connsiteX4" fmla="*/ 295575 w 434120"/>
                    <a:gd name="connsiteY4" fmla="*/ 73894 h 1045910"/>
                    <a:gd name="connsiteX0" fmla="*/ 0 w 434120"/>
                    <a:gd name="connsiteY0" fmla="*/ 475078 h 1045910"/>
                    <a:gd name="connsiteX1" fmla="*/ 221681 w 434120"/>
                    <a:gd name="connsiteY1" fmla="*/ 935070 h 1045910"/>
                    <a:gd name="connsiteX2" fmla="*/ 221681 w 434120"/>
                    <a:gd name="connsiteY2" fmla="*/ 898123 h 1045910"/>
                    <a:gd name="connsiteX3" fmla="*/ 434120 w 434120"/>
                    <a:gd name="connsiteY3" fmla="*/ 1014811 h 1045910"/>
                    <a:gd name="connsiteX4" fmla="*/ 221681 w 434120"/>
                    <a:gd name="connsiteY4" fmla="*/ 1045910 h 1045910"/>
                    <a:gd name="connsiteX5" fmla="*/ 221681 w 434120"/>
                    <a:gd name="connsiteY5" fmla="*/ 1008963 h 1045910"/>
                    <a:gd name="connsiteX6" fmla="*/ 0 w 434120"/>
                    <a:gd name="connsiteY6" fmla="*/ 548971 h 1045910"/>
                    <a:gd name="connsiteX7" fmla="*/ 0 w 434120"/>
                    <a:gd name="connsiteY7" fmla="*/ 475078 h 1045910"/>
                    <a:gd name="connsiteX8" fmla="*/ 295575 w 434120"/>
                    <a:gd name="connsiteY8" fmla="*/ 0 h 1045910"/>
                    <a:gd name="connsiteX9" fmla="*/ 295575 w 434120"/>
                    <a:gd name="connsiteY9" fmla="*/ 73894 h 1045910"/>
                    <a:gd name="connsiteX10" fmla="*/ 895 w 434120"/>
                    <a:gd name="connsiteY10" fmla="*/ 512025 h 10459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34120" h="1045910" stroke="0" extrusionOk="0">
                      <a:moveTo>
                        <a:pt x="0" y="475078"/>
                      </a:moveTo>
                      <a:cubicBezTo>
                        <a:pt x="0" y="691713"/>
                        <a:pt x="91179" y="880912"/>
                        <a:pt x="221681" y="935070"/>
                      </a:cubicBezTo>
                      <a:lnTo>
                        <a:pt x="221681" y="898123"/>
                      </a:lnTo>
                      <a:lnTo>
                        <a:pt x="295575" y="987102"/>
                      </a:lnTo>
                      <a:lnTo>
                        <a:pt x="221681" y="1045910"/>
                      </a:lnTo>
                      <a:lnTo>
                        <a:pt x="221681" y="1008963"/>
                      </a:lnTo>
                      <a:cubicBezTo>
                        <a:pt x="91179" y="954804"/>
                        <a:pt x="0" y="765605"/>
                        <a:pt x="0" y="548971"/>
                      </a:cubicBezTo>
                      <a:lnTo>
                        <a:pt x="0" y="475078"/>
                      </a:lnTo>
                      <a:close/>
                    </a:path>
                    <a:path w="434120" h="1045910" fill="darkenLess" stroke="0" extrusionOk="0">
                      <a:moveTo>
                        <a:pt x="295575" y="73894"/>
                      </a:moveTo>
                      <a:cubicBezTo>
                        <a:pt x="141249" y="73894"/>
                        <a:pt x="12897" y="264728"/>
                        <a:pt x="895" y="512025"/>
                      </a:cubicBezTo>
                      <a:cubicBezTo>
                        <a:pt x="-3580" y="419817"/>
                        <a:pt x="8788" y="327514"/>
                        <a:pt x="36481" y="246441"/>
                      </a:cubicBezTo>
                      <a:cubicBezTo>
                        <a:pt x="88396" y="94457"/>
                        <a:pt x="187702" y="0"/>
                        <a:pt x="295575" y="0"/>
                      </a:cubicBezTo>
                      <a:lnTo>
                        <a:pt x="295575" y="73894"/>
                      </a:lnTo>
                      <a:close/>
                    </a:path>
                    <a:path w="434120" h="1045910" fill="none" extrusionOk="0">
                      <a:moveTo>
                        <a:pt x="0" y="475078"/>
                      </a:moveTo>
                      <a:cubicBezTo>
                        <a:pt x="0" y="691713"/>
                        <a:pt x="91179" y="880912"/>
                        <a:pt x="221681" y="935070"/>
                      </a:cubicBezTo>
                      <a:lnTo>
                        <a:pt x="221681" y="898123"/>
                      </a:lnTo>
                      <a:lnTo>
                        <a:pt x="434120" y="1014811"/>
                      </a:lnTo>
                      <a:lnTo>
                        <a:pt x="221681" y="1045910"/>
                      </a:lnTo>
                      <a:lnTo>
                        <a:pt x="221681" y="1008963"/>
                      </a:lnTo>
                      <a:cubicBezTo>
                        <a:pt x="91179" y="954804"/>
                        <a:pt x="0" y="765605"/>
                        <a:pt x="0" y="548971"/>
                      </a:cubicBezTo>
                      <a:lnTo>
                        <a:pt x="0" y="475078"/>
                      </a:lnTo>
                      <a:cubicBezTo>
                        <a:pt x="0" y="212700"/>
                        <a:pt x="132333" y="0"/>
                        <a:pt x="295575" y="0"/>
                      </a:cubicBezTo>
                      <a:lnTo>
                        <a:pt x="295575" y="73894"/>
                      </a:lnTo>
                      <a:cubicBezTo>
                        <a:pt x="141249" y="73894"/>
                        <a:pt x="12897" y="264728"/>
                        <a:pt x="895" y="512025"/>
                      </a:cubicBezTo>
                    </a:path>
                  </a:pathLst>
                </a:cu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Nach rechts gekrümmter Pfeil 40"/>
                <p:cNvSpPr/>
                <p:nvPr/>
              </p:nvSpPr>
              <p:spPr>
                <a:xfrm>
                  <a:off x="4859347" y="2584919"/>
                  <a:ext cx="295574" cy="517737"/>
                </a:xfrm>
                <a:prstGeom prst="curved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Nach rechts gekrümmter Pfeil 41"/>
                <p:cNvSpPr/>
                <p:nvPr/>
              </p:nvSpPr>
              <p:spPr>
                <a:xfrm>
                  <a:off x="4228529" y="1362027"/>
                  <a:ext cx="567037" cy="2069342"/>
                </a:xfrm>
                <a:prstGeom prst="curvedRightArrow">
                  <a:avLst>
                    <a:gd name="adj1" fmla="val 14896"/>
                    <a:gd name="adj2" fmla="val 59852"/>
                    <a:gd name="adj3" fmla="val 20113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" name="Nach rechts gekrümmter Pfeil 42"/>
                <p:cNvSpPr/>
                <p:nvPr/>
              </p:nvSpPr>
              <p:spPr>
                <a:xfrm>
                  <a:off x="4228529" y="1362026"/>
                  <a:ext cx="567037" cy="2789838"/>
                </a:xfrm>
                <a:prstGeom prst="curved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Nach rechts gekrümmter Pfeil 43"/>
                <p:cNvSpPr/>
                <p:nvPr/>
              </p:nvSpPr>
              <p:spPr>
                <a:xfrm>
                  <a:off x="4904807" y="2639302"/>
                  <a:ext cx="250114" cy="1162261"/>
                </a:xfrm>
                <a:prstGeom prst="curved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5" name="Nach rechts gekrümmter Pfeil 44"/>
                <p:cNvSpPr/>
                <p:nvPr/>
              </p:nvSpPr>
              <p:spPr>
                <a:xfrm>
                  <a:off x="4139952" y="1362025"/>
                  <a:ext cx="680430" cy="3559664"/>
                </a:xfrm>
                <a:prstGeom prst="curvedRightArrow">
                  <a:avLst>
                    <a:gd name="adj1" fmla="val 11945"/>
                    <a:gd name="adj2" fmla="val 47870"/>
                    <a:gd name="adj3" fmla="val 33453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7" name="Gleichschenkliges Dreieck 56"/>
              <p:cNvSpPr/>
              <p:nvPr/>
            </p:nvSpPr>
            <p:spPr>
              <a:xfrm rot="3815108">
                <a:off x="4512169" y="1208535"/>
                <a:ext cx="501272" cy="34003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9" name="Gleichschenkliges Dreieck 58"/>
              <p:cNvSpPr/>
              <p:nvPr/>
            </p:nvSpPr>
            <p:spPr>
              <a:xfrm rot="3815108">
                <a:off x="4927349" y="2582557"/>
                <a:ext cx="362860" cy="174319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2" name="Gruppieren 61"/>
            <p:cNvGrpSpPr/>
            <p:nvPr/>
          </p:nvGrpSpPr>
          <p:grpSpPr>
            <a:xfrm>
              <a:off x="6774717" y="1111391"/>
              <a:ext cx="2136410" cy="3958244"/>
              <a:chOff x="6774717" y="1111391"/>
              <a:chExt cx="2136410" cy="3958244"/>
            </a:xfrm>
          </p:grpSpPr>
          <p:grpSp>
            <p:nvGrpSpPr>
              <p:cNvPr id="54" name="Gruppieren 53"/>
              <p:cNvGrpSpPr/>
              <p:nvPr/>
            </p:nvGrpSpPr>
            <p:grpSpPr>
              <a:xfrm>
                <a:off x="6774717" y="1279389"/>
                <a:ext cx="2136410" cy="3790246"/>
                <a:chOff x="6774717" y="1279389"/>
                <a:chExt cx="2136410" cy="3790246"/>
              </a:xfrm>
            </p:grpSpPr>
            <p:grpSp>
              <p:nvGrpSpPr>
                <p:cNvPr id="23" name="Gruppieren 22"/>
                <p:cNvGrpSpPr/>
                <p:nvPr/>
              </p:nvGrpSpPr>
              <p:grpSpPr>
                <a:xfrm>
                  <a:off x="6774717" y="1905284"/>
                  <a:ext cx="1512168" cy="761894"/>
                  <a:chOff x="6912260" y="2276872"/>
                  <a:chExt cx="1816968" cy="951131"/>
                </a:xfrm>
              </p:grpSpPr>
              <p:sp>
                <p:nvSpPr>
                  <p:cNvPr id="12" name="Ellipse 11"/>
                  <p:cNvSpPr/>
                  <p:nvPr/>
                </p:nvSpPr>
                <p:spPr>
                  <a:xfrm>
                    <a:off x="6912260" y="2276872"/>
                    <a:ext cx="1512168" cy="646331"/>
                  </a:xfrm>
                  <a:prstGeom prst="ellipse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4" name="Ellipse 13"/>
                  <p:cNvSpPr/>
                  <p:nvPr/>
                </p:nvSpPr>
                <p:spPr>
                  <a:xfrm>
                    <a:off x="7064660" y="2429272"/>
                    <a:ext cx="1512168" cy="646331"/>
                  </a:xfrm>
                  <a:prstGeom prst="ellipse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5" name="Ellipse 14"/>
                  <p:cNvSpPr/>
                  <p:nvPr/>
                </p:nvSpPr>
                <p:spPr>
                  <a:xfrm>
                    <a:off x="7217060" y="2581672"/>
                    <a:ext cx="1512168" cy="646331"/>
                  </a:xfrm>
                  <a:prstGeom prst="ellipse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grpSp>
              <p:nvGrpSpPr>
                <p:cNvPr id="30" name="Gruppieren 29"/>
                <p:cNvGrpSpPr/>
                <p:nvPr/>
              </p:nvGrpSpPr>
              <p:grpSpPr>
                <a:xfrm>
                  <a:off x="7081765" y="2792916"/>
                  <a:ext cx="1036445" cy="855032"/>
                  <a:chOff x="7668344" y="3469837"/>
                  <a:chExt cx="1105272" cy="1136630"/>
                </a:xfrm>
              </p:grpSpPr>
              <p:sp>
                <p:nvSpPr>
                  <p:cNvPr id="25" name="Smiley 24"/>
                  <p:cNvSpPr/>
                  <p:nvPr/>
                </p:nvSpPr>
                <p:spPr>
                  <a:xfrm>
                    <a:off x="7668344" y="3469837"/>
                    <a:ext cx="648072" cy="679430"/>
                  </a:xfrm>
                  <a:prstGeom prst="smileyFace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7" name="Smiley 26"/>
                  <p:cNvSpPr/>
                  <p:nvPr/>
                </p:nvSpPr>
                <p:spPr>
                  <a:xfrm>
                    <a:off x="7820744" y="3622237"/>
                    <a:ext cx="648072" cy="679430"/>
                  </a:xfrm>
                  <a:prstGeom prst="smileyFace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8" name="Smiley 27"/>
                  <p:cNvSpPr/>
                  <p:nvPr/>
                </p:nvSpPr>
                <p:spPr>
                  <a:xfrm>
                    <a:off x="7973144" y="3774637"/>
                    <a:ext cx="648072" cy="679430"/>
                  </a:xfrm>
                  <a:prstGeom prst="smileyFace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" name="Smiley 28"/>
                  <p:cNvSpPr/>
                  <p:nvPr/>
                </p:nvSpPr>
                <p:spPr>
                  <a:xfrm>
                    <a:off x="8125544" y="3927037"/>
                    <a:ext cx="648072" cy="679430"/>
                  </a:xfrm>
                  <a:prstGeom prst="smileyFace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34" name="Siebeneck 33"/>
                <p:cNvSpPr/>
                <p:nvPr/>
              </p:nvSpPr>
              <p:spPr>
                <a:xfrm>
                  <a:off x="7268083" y="3769028"/>
                  <a:ext cx="806719" cy="654536"/>
                </a:xfrm>
                <a:prstGeom prst="heptagon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" name="Rad 35"/>
                <p:cNvSpPr/>
                <p:nvPr/>
              </p:nvSpPr>
              <p:spPr>
                <a:xfrm>
                  <a:off x="7599988" y="4539528"/>
                  <a:ext cx="559718" cy="530107"/>
                </a:xfrm>
                <a:prstGeom prst="donu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Nach links gekrümmter Pfeil 46"/>
                <p:cNvSpPr/>
                <p:nvPr/>
              </p:nvSpPr>
              <p:spPr>
                <a:xfrm>
                  <a:off x="8217404" y="1362025"/>
                  <a:ext cx="359779" cy="1090672"/>
                </a:xfrm>
                <a:custGeom>
                  <a:avLst/>
                  <a:gdLst>
                    <a:gd name="connsiteX0" fmla="*/ 0 w 290499"/>
                    <a:gd name="connsiteY0" fmla="*/ 1033886 h 1106511"/>
                    <a:gd name="connsiteX1" fmla="*/ 72625 w 290499"/>
                    <a:gd name="connsiteY1" fmla="*/ 945423 h 1106511"/>
                    <a:gd name="connsiteX2" fmla="*/ 72625 w 290499"/>
                    <a:gd name="connsiteY2" fmla="*/ 981735 h 1106511"/>
                    <a:gd name="connsiteX3" fmla="*/ 289728 w 290499"/>
                    <a:gd name="connsiteY3" fmla="*/ 535099 h 1106511"/>
                    <a:gd name="connsiteX4" fmla="*/ 72625 w 290499"/>
                    <a:gd name="connsiteY4" fmla="*/ 1054360 h 1106511"/>
                    <a:gd name="connsiteX5" fmla="*/ 72625 w 290499"/>
                    <a:gd name="connsiteY5" fmla="*/ 1090672 h 1106511"/>
                    <a:gd name="connsiteX6" fmla="*/ 0 w 290499"/>
                    <a:gd name="connsiteY6" fmla="*/ 1033886 h 1106511"/>
                    <a:gd name="connsiteX0" fmla="*/ 290499 w 290499"/>
                    <a:gd name="connsiteY0" fmla="*/ 571412 h 1106511"/>
                    <a:gd name="connsiteX1" fmla="*/ 0 w 290499"/>
                    <a:gd name="connsiteY1" fmla="*/ 72625 h 1106511"/>
                    <a:gd name="connsiteX2" fmla="*/ 0 w 290499"/>
                    <a:gd name="connsiteY2" fmla="*/ 0 h 1106511"/>
                    <a:gd name="connsiteX3" fmla="*/ 290499 w 290499"/>
                    <a:gd name="connsiteY3" fmla="*/ 498787 h 1106511"/>
                    <a:gd name="connsiteX4" fmla="*/ 290499 w 290499"/>
                    <a:gd name="connsiteY4" fmla="*/ 571412 h 1106511"/>
                    <a:gd name="connsiteX0" fmla="*/ 290499 w 290499"/>
                    <a:gd name="connsiteY0" fmla="*/ 571412 h 1106511"/>
                    <a:gd name="connsiteX1" fmla="*/ 0 w 290499"/>
                    <a:gd name="connsiteY1" fmla="*/ 72625 h 1106511"/>
                    <a:gd name="connsiteX2" fmla="*/ 0 w 290499"/>
                    <a:gd name="connsiteY2" fmla="*/ 0 h 1106511"/>
                    <a:gd name="connsiteX3" fmla="*/ 290499 w 290499"/>
                    <a:gd name="connsiteY3" fmla="*/ 498787 h 1106511"/>
                    <a:gd name="connsiteX4" fmla="*/ 290499 w 290499"/>
                    <a:gd name="connsiteY4" fmla="*/ 571412 h 1106511"/>
                    <a:gd name="connsiteX5" fmla="*/ 72625 w 290499"/>
                    <a:gd name="connsiteY5" fmla="*/ 1054360 h 1106511"/>
                    <a:gd name="connsiteX6" fmla="*/ 72625 w 290499"/>
                    <a:gd name="connsiteY6" fmla="*/ 1090672 h 1106511"/>
                    <a:gd name="connsiteX7" fmla="*/ 0 w 290499"/>
                    <a:gd name="connsiteY7" fmla="*/ 1033886 h 1106511"/>
                    <a:gd name="connsiteX8" fmla="*/ 72625 w 290499"/>
                    <a:gd name="connsiteY8" fmla="*/ 945423 h 1106511"/>
                    <a:gd name="connsiteX9" fmla="*/ 72625 w 290499"/>
                    <a:gd name="connsiteY9" fmla="*/ 981735 h 1106511"/>
                    <a:gd name="connsiteX10" fmla="*/ 289728 w 290499"/>
                    <a:gd name="connsiteY10" fmla="*/ 535099 h 1106511"/>
                    <a:gd name="connsiteX0" fmla="*/ 69273 w 359779"/>
                    <a:gd name="connsiteY0" fmla="*/ 1033886 h 1090672"/>
                    <a:gd name="connsiteX1" fmla="*/ 141898 w 359779"/>
                    <a:gd name="connsiteY1" fmla="*/ 945423 h 1090672"/>
                    <a:gd name="connsiteX2" fmla="*/ 141898 w 359779"/>
                    <a:gd name="connsiteY2" fmla="*/ 981735 h 1090672"/>
                    <a:gd name="connsiteX3" fmla="*/ 359001 w 359779"/>
                    <a:gd name="connsiteY3" fmla="*/ 535099 h 1090672"/>
                    <a:gd name="connsiteX4" fmla="*/ 141898 w 359779"/>
                    <a:gd name="connsiteY4" fmla="*/ 1054360 h 1090672"/>
                    <a:gd name="connsiteX5" fmla="*/ 141898 w 359779"/>
                    <a:gd name="connsiteY5" fmla="*/ 1090672 h 1090672"/>
                    <a:gd name="connsiteX6" fmla="*/ 69273 w 359779"/>
                    <a:gd name="connsiteY6" fmla="*/ 1033886 h 1090672"/>
                    <a:gd name="connsiteX0" fmla="*/ 359772 w 359779"/>
                    <a:gd name="connsiteY0" fmla="*/ 571412 h 1090672"/>
                    <a:gd name="connsiteX1" fmla="*/ 69273 w 359779"/>
                    <a:gd name="connsiteY1" fmla="*/ 72625 h 1090672"/>
                    <a:gd name="connsiteX2" fmla="*/ 69273 w 359779"/>
                    <a:gd name="connsiteY2" fmla="*/ 0 h 1090672"/>
                    <a:gd name="connsiteX3" fmla="*/ 359772 w 359779"/>
                    <a:gd name="connsiteY3" fmla="*/ 498787 h 1090672"/>
                    <a:gd name="connsiteX4" fmla="*/ 359772 w 359779"/>
                    <a:gd name="connsiteY4" fmla="*/ 571412 h 1090672"/>
                    <a:gd name="connsiteX0" fmla="*/ 359772 w 359779"/>
                    <a:gd name="connsiteY0" fmla="*/ 571412 h 1090672"/>
                    <a:gd name="connsiteX1" fmla="*/ 69273 w 359779"/>
                    <a:gd name="connsiteY1" fmla="*/ 72625 h 1090672"/>
                    <a:gd name="connsiteX2" fmla="*/ 69273 w 359779"/>
                    <a:gd name="connsiteY2" fmla="*/ 0 h 1090672"/>
                    <a:gd name="connsiteX3" fmla="*/ 359772 w 359779"/>
                    <a:gd name="connsiteY3" fmla="*/ 498787 h 1090672"/>
                    <a:gd name="connsiteX4" fmla="*/ 359772 w 359779"/>
                    <a:gd name="connsiteY4" fmla="*/ 571412 h 1090672"/>
                    <a:gd name="connsiteX5" fmla="*/ 141898 w 359779"/>
                    <a:gd name="connsiteY5" fmla="*/ 1054360 h 1090672"/>
                    <a:gd name="connsiteX6" fmla="*/ 141898 w 359779"/>
                    <a:gd name="connsiteY6" fmla="*/ 1090672 h 1090672"/>
                    <a:gd name="connsiteX7" fmla="*/ 0 w 359779"/>
                    <a:gd name="connsiteY7" fmla="*/ 1033886 h 1090672"/>
                    <a:gd name="connsiteX8" fmla="*/ 141898 w 359779"/>
                    <a:gd name="connsiteY8" fmla="*/ 945423 h 1090672"/>
                    <a:gd name="connsiteX9" fmla="*/ 141898 w 359779"/>
                    <a:gd name="connsiteY9" fmla="*/ 981735 h 1090672"/>
                    <a:gd name="connsiteX10" fmla="*/ 359001 w 359779"/>
                    <a:gd name="connsiteY10" fmla="*/ 535099 h 10906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59779" h="1090672" stroke="0" extrusionOk="0">
                      <a:moveTo>
                        <a:pt x="69273" y="1033886"/>
                      </a:moveTo>
                      <a:lnTo>
                        <a:pt x="141898" y="945423"/>
                      </a:lnTo>
                      <a:lnTo>
                        <a:pt x="141898" y="981735"/>
                      </a:lnTo>
                      <a:cubicBezTo>
                        <a:pt x="262574" y="928236"/>
                        <a:pt x="349928" y="748528"/>
                        <a:pt x="359001" y="535099"/>
                      </a:cubicBezTo>
                      <a:cubicBezTo>
                        <a:pt x="369222" y="775523"/>
                        <a:pt x="277838" y="994094"/>
                        <a:pt x="141898" y="1054360"/>
                      </a:cubicBezTo>
                      <a:lnTo>
                        <a:pt x="141898" y="1090672"/>
                      </a:lnTo>
                      <a:lnTo>
                        <a:pt x="69273" y="1033886"/>
                      </a:lnTo>
                      <a:close/>
                    </a:path>
                    <a:path w="359779" h="1090672" fill="darkenLess" stroke="0" extrusionOk="0">
                      <a:moveTo>
                        <a:pt x="359772" y="571412"/>
                      </a:moveTo>
                      <a:cubicBezTo>
                        <a:pt x="359772" y="295940"/>
                        <a:pt x="229711" y="72625"/>
                        <a:pt x="69273" y="72625"/>
                      </a:cubicBezTo>
                      <a:lnTo>
                        <a:pt x="69273" y="0"/>
                      </a:lnTo>
                      <a:cubicBezTo>
                        <a:pt x="229711" y="0"/>
                        <a:pt x="359772" y="223315"/>
                        <a:pt x="359772" y="498787"/>
                      </a:cubicBezTo>
                      <a:lnTo>
                        <a:pt x="359772" y="571412"/>
                      </a:lnTo>
                      <a:close/>
                    </a:path>
                    <a:path w="359779" h="1090672" fill="none" extrusionOk="0">
                      <a:moveTo>
                        <a:pt x="359772" y="571412"/>
                      </a:moveTo>
                      <a:cubicBezTo>
                        <a:pt x="359772" y="295940"/>
                        <a:pt x="229711" y="72625"/>
                        <a:pt x="69273" y="72625"/>
                      </a:cubicBezTo>
                      <a:lnTo>
                        <a:pt x="69273" y="0"/>
                      </a:lnTo>
                      <a:cubicBezTo>
                        <a:pt x="229711" y="0"/>
                        <a:pt x="359772" y="223315"/>
                        <a:pt x="359772" y="498787"/>
                      </a:cubicBezTo>
                      <a:lnTo>
                        <a:pt x="359772" y="571412"/>
                      </a:lnTo>
                      <a:cubicBezTo>
                        <a:pt x="359772" y="798858"/>
                        <a:pt x="270158" y="997499"/>
                        <a:pt x="141898" y="1054360"/>
                      </a:cubicBezTo>
                      <a:lnTo>
                        <a:pt x="141898" y="1090672"/>
                      </a:lnTo>
                      <a:lnTo>
                        <a:pt x="0" y="1033886"/>
                      </a:lnTo>
                      <a:lnTo>
                        <a:pt x="141898" y="945423"/>
                      </a:lnTo>
                      <a:lnTo>
                        <a:pt x="141898" y="981735"/>
                      </a:lnTo>
                      <a:cubicBezTo>
                        <a:pt x="262574" y="928236"/>
                        <a:pt x="349928" y="748528"/>
                        <a:pt x="359001" y="535099"/>
                      </a:cubicBezTo>
                    </a:path>
                  </a:pathLst>
                </a:cu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Nach links gekrümmter Pfeil 47"/>
                <p:cNvSpPr/>
                <p:nvPr/>
              </p:nvSpPr>
              <p:spPr>
                <a:xfrm>
                  <a:off x="8298666" y="1362024"/>
                  <a:ext cx="361642" cy="1915729"/>
                </a:xfrm>
                <a:prstGeom prst="curvedLef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Nach links gekrümmter Pfeil 48"/>
                <p:cNvSpPr/>
                <p:nvPr/>
              </p:nvSpPr>
              <p:spPr>
                <a:xfrm>
                  <a:off x="8286678" y="1279389"/>
                  <a:ext cx="446974" cy="2802051"/>
                </a:xfrm>
                <a:prstGeom prst="curvedLef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Nach links gekrümmter Pfeil 49"/>
                <p:cNvSpPr/>
                <p:nvPr/>
              </p:nvSpPr>
              <p:spPr>
                <a:xfrm>
                  <a:off x="8219043" y="1279389"/>
                  <a:ext cx="692084" cy="3505149"/>
                </a:xfrm>
                <a:prstGeom prst="curvedLef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Nach links gekrümmter Pfeil 50"/>
                <p:cNvSpPr/>
                <p:nvPr/>
              </p:nvSpPr>
              <p:spPr>
                <a:xfrm>
                  <a:off x="7900491" y="2639302"/>
                  <a:ext cx="265450" cy="463354"/>
                </a:xfrm>
                <a:prstGeom prst="curvedLef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Nach links gekrümmter Pfeil 51"/>
                <p:cNvSpPr/>
                <p:nvPr/>
              </p:nvSpPr>
              <p:spPr>
                <a:xfrm>
                  <a:off x="8033216" y="2639302"/>
                  <a:ext cx="253462" cy="1293754"/>
                </a:xfrm>
                <a:prstGeom prst="curvedLef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8" name="Gleichschenkliges Dreieck 57"/>
              <p:cNvSpPr/>
              <p:nvPr/>
            </p:nvSpPr>
            <p:spPr>
              <a:xfrm rot="17941195">
                <a:off x="8056281" y="1192008"/>
                <a:ext cx="501272" cy="34003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" name="Gleichschenkliges Dreieck 60"/>
              <p:cNvSpPr/>
              <p:nvPr/>
            </p:nvSpPr>
            <p:spPr>
              <a:xfrm rot="17941195">
                <a:off x="7797809" y="2567558"/>
                <a:ext cx="338473" cy="25287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6" name="Legende mit Pfeil nach links und rechts 55"/>
            <p:cNvSpPr/>
            <p:nvPr/>
          </p:nvSpPr>
          <p:spPr>
            <a:xfrm>
              <a:off x="4934112" y="738288"/>
              <a:ext cx="3184097" cy="1146693"/>
            </a:xfrm>
            <a:prstGeom prst="leftRightArrowCallou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rgbClr val="002060"/>
                  </a:solidFill>
                </a:rPr>
                <a:t>Л</a:t>
              </a:r>
              <a:r>
                <a:rPr lang="ru-RU" b="1" dirty="0" smtClean="0">
                  <a:solidFill>
                    <a:srgbClr val="002060"/>
                  </a:solidFill>
                </a:rPr>
                <a:t>аборатор И </a:t>
              </a:r>
            </a:p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Я</a:t>
              </a:r>
              <a:endParaRPr lang="de-DE" b="1" dirty="0">
                <a:solidFill>
                  <a:srgbClr val="002060"/>
                </a:solidFill>
              </a:endParaRPr>
            </a:p>
          </p:txBody>
        </p:sp>
        <p:sp>
          <p:nvSpPr>
            <p:cNvPr id="63" name="Rechtwinkliges Dreieck 62"/>
            <p:cNvSpPr/>
            <p:nvPr/>
          </p:nvSpPr>
          <p:spPr>
            <a:xfrm flipH="1">
              <a:off x="5247188" y="188640"/>
              <a:ext cx="1278971" cy="549648"/>
            </a:xfrm>
            <a:prstGeom prst="rtTriangle">
              <a:avLst/>
            </a:prstGeom>
            <a:solidFill>
              <a:srgbClr val="C00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Rechtwinkliges Dreieck 64"/>
            <p:cNvSpPr/>
            <p:nvPr/>
          </p:nvSpPr>
          <p:spPr>
            <a:xfrm>
              <a:off x="6540270" y="188640"/>
              <a:ext cx="1274082" cy="549648"/>
            </a:xfrm>
            <a:prstGeom prst="rtTriangle">
              <a:avLst/>
            </a:prstGeom>
            <a:solidFill>
              <a:srgbClr val="00206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93087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20940" cy="548640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Почему Лаборатория?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43924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b="0" dirty="0" smtClean="0"/>
              <a:t>Сложность работы по грантам и малым или сложноструктурным исследованиям (в т.ч. трансферу инноваций, адаптации к условиям страны и внедрению) с крупными организациями (многоуровневый процесс принятия решений и их воплощения – временной фактор и фактор ответственности)</a:t>
            </a:r>
          </a:p>
          <a:p>
            <a:pPr>
              <a:buFontTx/>
              <a:buChar char="-"/>
            </a:pPr>
            <a:r>
              <a:rPr lang="ru-RU" b="0" dirty="0" smtClean="0"/>
              <a:t>Непрятие университетскими структурами внеуниверситетских специалистов (практиков) как ведущих экспертов по теме (нет возможности «постоянной крыши для переменных однотематических проектов»: приход внешнего эксперта с темой/ проектом, подбор кадров с ним и под проект, поиск и получение целевого финансирования, проведение проекта и уход внешнего эксперта)</a:t>
            </a:r>
          </a:p>
          <a:p>
            <a:pPr>
              <a:buFontTx/>
              <a:buChar char="-"/>
            </a:pPr>
            <a:r>
              <a:rPr lang="ru-RU" b="0" dirty="0" smtClean="0"/>
              <a:t>Проблематичность финансовых потоков в и внутри крупных структур (значительный % нецелевого расходования – на обслуживание, а не ведение проекта; разница и неоднозначность финотчетов)</a:t>
            </a:r>
          </a:p>
          <a:p>
            <a:pPr>
              <a:buFontTx/>
              <a:buChar char="-"/>
            </a:pPr>
            <a:r>
              <a:rPr lang="ru-RU" b="0" dirty="0" smtClean="0"/>
              <a:t>Необходимость «площадки» (аппробационной/ практика) для молодых специалистов и (консультационной) для экспертов в др. направлениях исследований без запроса гонораров</a:t>
            </a:r>
          </a:p>
          <a:p>
            <a:pPr marL="0" indent="0"/>
            <a:endParaRPr lang="de-DE" b="0" dirty="0"/>
          </a:p>
        </p:txBody>
      </p:sp>
      <p:sp>
        <p:nvSpPr>
          <p:cNvPr id="4" name="Textfeld 3"/>
          <p:cNvSpPr txBox="1"/>
          <p:nvPr/>
        </p:nvSpPr>
        <p:spPr>
          <a:xfrm>
            <a:off x="1259632" y="551723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Девиз Лаборатории: мобильность и профессионализм. Профессиональное индивидуальное решение для каждой проблемы с привлечением соответствующих ресурсов.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972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Почему межинституциональная и международная?</a:t>
            </a:r>
            <a:endParaRPr lang="de-DE" sz="2000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2112348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1800" b="0" dirty="0" smtClean="0"/>
              <a:t>Не только вузы и госструктуры, но и др. центры компетенции  (общественные зарегистрированные орг-ции, фирмы)</a:t>
            </a:r>
          </a:p>
          <a:p>
            <a:pPr>
              <a:buFontTx/>
              <a:buChar char="-"/>
            </a:pPr>
            <a:r>
              <a:rPr lang="ru-RU" sz="1800" b="0" dirty="0" smtClean="0"/>
              <a:t>Использование результатов научных исследований в данной области из всех стран-учредителей (трансфер, апробация, адаптация...)</a:t>
            </a:r>
          </a:p>
          <a:p>
            <a:pPr>
              <a:buFontTx/>
              <a:buChar char="-"/>
            </a:pPr>
            <a:r>
              <a:rPr lang="ru-RU" sz="1800" b="0" dirty="0" smtClean="0"/>
              <a:t>Использование финансовых источников из всех стран-учредителей</a:t>
            </a:r>
          </a:p>
          <a:p>
            <a:pPr>
              <a:buFontTx/>
              <a:buChar char="-"/>
            </a:pPr>
            <a:r>
              <a:rPr lang="ru-RU" sz="1800" b="0" dirty="0" smtClean="0"/>
              <a:t>Использование экспертов из всех стран-учредителей</a:t>
            </a:r>
          </a:p>
          <a:p>
            <a:pPr>
              <a:buFontTx/>
              <a:buChar char="-"/>
            </a:pPr>
            <a:endParaRPr lang="ru-RU" sz="1800" b="0" dirty="0" smtClean="0"/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Pfeil nach unten 3"/>
          <p:cNvSpPr/>
          <p:nvPr/>
        </p:nvSpPr>
        <p:spPr>
          <a:xfrm>
            <a:off x="4355976" y="3212976"/>
            <a:ext cx="64807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259632" y="3861048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Мобильность, профессионализм, многоуровневость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Глобальный и фундаментальный подход к решению проблемы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39552" y="544522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Задача Лаборатории: дать «крышу» талантливым и опытным специалистам в своей области; способствовать их продвижению в стране и в мире.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2852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Головные организации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sz="1800" b="0" dirty="0" smtClean="0"/>
              <a:t>Заключение договора а сотрудничестве в рамках деятельности Лаборатории и открытие Лаборатории (учредительная и пр. документация, </a:t>
            </a:r>
            <a:r>
              <a:rPr lang="de-DE" sz="1800" b="0" dirty="0" smtClean="0"/>
              <a:t>PR</a:t>
            </a:r>
            <a:r>
              <a:rPr lang="ru-RU" sz="1800" b="0" dirty="0" smtClean="0"/>
              <a:t>)</a:t>
            </a:r>
          </a:p>
          <a:p>
            <a:pPr>
              <a:buFontTx/>
              <a:buChar char="-"/>
            </a:pPr>
            <a:r>
              <a:rPr lang="ru-RU" sz="1800" b="0" dirty="0" smtClean="0"/>
              <a:t>Выделение ресурсов для структурной составляющей Лаборатории (оплата обязательных структурных единиц: директор и научный руководитель, веб-администратор) и для оплаты помещения (или помещение) с необходимой техникой</a:t>
            </a:r>
            <a:endParaRPr lang="de-DE" sz="1800" b="0" dirty="0" smtClean="0"/>
          </a:p>
          <a:p>
            <a:pPr>
              <a:buFontTx/>
              <a:buChar char="-"/>
            </a:pPr>
            <a:r>
              <a:rPr lang="ru-RU" sz="1800" b="0" dirty="0" smtClean="0"/>
              <a:t>Ведение документооборота (вкл. финансовую документацию) по Лаборатории до момента обретения ей финансовой самостоятельности (или постоянно, но при условии соответствующего распределения проектных средств, полученных лабораторией,  - не более 10% на расходы по документообороту)</a:t>
            </a:r>
          </a:p>
          <a:p>
            <a:pPr>
              <a:buFontTx/>
              <a:buChar char="-"/>
            </a:pPr>
            <a:r>
              <a:rPr lang="ru-RU" sz="1800" b="0" dirty="0" smtClean="0"/>
              <a:t>Информационная поддержка Лаборатории (передача информации по возможности грантов, тендеров и пр.; </a:t>
            </a:r>
            <a:r>
              <a:rPr lang="de-DE" sz="1800" b="0" dirty="0" smtClean="0"/>
              <a:t>PR</a:t>
            </a:r>
            <a:r>
              <a:rPr lang="ru-RU" sz="1800" b="0" dirty="0" smtClean="0"/>
              <a:t>)</a:t>
            </a:r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611560" y="5229200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Типы головных организаций: вузы, НИИ, др. исследовательские организации различных форм собственности. </a:t>
            </a:r>
            <a:r>
              <a:rPr lang="ru-RU" dirty="0" smtClean="0"/>
              <a:t>Основной показатель – мобильность организации и ее составляющих (подразделений). В РФ и вне РФ – не обязательно одинаковые типы головных орг-ций. Орг-ция должна быть центром компетенции в своей стране/ мире по данной теме (темам).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049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Центры компетенции по проблемам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1800" b="0" dirty="0" smtClean="0"/>
              <a:t>Поиск  и отбор центров компетенции – целиком на усмотрение Лаборатории (возможен отбор на основании поступивших заявок  от центров с идеями и описаниями возможных проектов или активного поиска на конкретный проект)</a:t>
            </a:r>
          </a:p>
          <a:p>
            <a:pPr>
              <a:buFontTx/>
              <a:buChar char="-"/>
            </a:pPr>
            <a:r>
              <a:rPr lang="ru-RU" sz="1800" b="0" dirty="0" smtClean="0"/>
              <a:t>Сотрудничество на договорной основе (постоянное или проектное) при сохранении абсолютной оргнезависимости центров</a:t>
            </a:r>
          </a:p>
          <a:p>
            <a:pPr>
              <a:buFontTx/>
              <a:buChar char="-"/>
            </a:pPr>
            <a:r>
              <a:rPr lang="ru-RU" sz="1800" b="0" dirty="0" smtClean="0"/>
              <a:t>Центры компетенции могут предоставлять  для исследования своих экспертов или предлагать/ использовать внешних экспертов</a:t>
            </a:r>
          </a:p>
          <a:p>
            <a:pPr>
              <a:buFontTx/>
              <a:buChar char="-"/>
            </a:pPr>
            <a:r>
              <a:rPr lang="ru-RU" sz="1800" b="0" dirty="0" smtClean="0"/>
              <a:t>Внутренее распределение работ и их оплаты – приоритет центров компетенции; если средства на проект привлекаются центрами компетенции, то они активно участвуют в решении по их распределению</a:t>
            </a:r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27584" y="537321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Центры компетенции по проблемам могут входить (внутреннее соглашение) или не входить (внешние договоры) в головную организацию. Центрами компетенции м.б. также общественные организации, фирмы, ассоциации, госструктуры. Сотрудничество – на постоянной или временной основе.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638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Независимые эксперты (тематические)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1800" b="0" dirty="0" smtClean="0"/>
              <a:t>Отбор независимых экспертов  подлежит юрисдикции Лаборатории и центров компетенции (в т.ч. без согласования с головной организацией)</a:t>
            </a:r>
          </a:p>
          <a:p>
            <a:pPr>
              <a:buFontTx/>
              <a:buChar char="-"/>
            </a:pPr>
            <a:r>
              <a:rPr lang="ru-RU" sz="1800" b="0" dirty="0" smtClean="0"/>
              <a:t>Эксперты могут набираться в связи с имеющимися компетенциями на заявленный/ выигранный проект или сами предлагать  идеи и описания  проектов (ноу-хау) для продажи Лаборатории или центру компетенции или для написания грантовой заявки и координации/ ведения данного проекта</a:t>
            </a:r>
          </a:p>
          <a:p>
            <a:pPr>
              <a:buFontTx/>
              <a:buChar char="-"/>
            </a:pPr>
            <a:r>
              <a:rPr lang="ru-RU" sz="1800" b="0" dirty="0" smtClean="0"/>
              <a:t>Работа эксперта – на основании индивидуального договора, подлежащего сохранению в тайне от остальных экспертов, но аргументированного уровнем квалификации и набором компетенций данного эксперта</a:t>
            </a:r>
            <a:endParaRPr lang="de-DE" sz="1800" b="0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5373216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Независимым экспертом может быть любое физическое лицо, обладающее необходимыми компетенциями в сфере исследования и не являющееся сотрудником головной орг-ции или центра компетенции. Сотрудничество – на договорной основе (временной).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766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20940" cy="548640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Эксперты по финансированию и документообороту</a:t>
            </a:r>
            <a:endParaRPr lang="de-DE" sz="2000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403244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sz="1800" b="0" dirty="0" smtClean="0"/>
              <a:t>Могут быть сотрудниками головной орг-ции или компетентностных центров или по результатам работы м.б. наняты Лабораторией на постоянную работу с отчислением % от выигранных с их непосредственным участием грантов/ тендеров и т.п.</a:t>
            </a:r>
          </a:p>
          <a:p>
            <a:pPr>
              <a:buFontTx/>
              <a:buChar char="-"/>
            </a:pPr>
            <a:r>
              <a:rPr lang="ru-RU" sz="1800" b="0" dirty="0" smtClean="0"/>
              <a:t>Могут быть независимыми экспертами с опытом работы по грантам/ тендерам и привлечения финансовых средств для оплаты своих проектов (в таком случае, Лаборатория предоставляет им «крышу» для ведения проекта и возможность использования своей базы за % отчисления от проекта адекватные оказываемым услугам)</a:t>
            </a:r>
          </a:p>
          <a:p>
            <a:pPr>
              <a:buFontTx/>
              <a:buChar char="-"/>
            </a:pPr>
            <a:r>
              <a:rPr lang="ru-RU" sz="1800" b="0" dirty="0" smtClean="0"/>
              <a:t>ЭпФ отвечают за разработку/ редактирование проектов и поиск грантодателей по ним; за отслеживание грантовых программ и тендеров по направлениям работы Лаборатории и написание заявок по ним; последующее сопровождение (бухгалтерское и отчетное) выигранных проектов</a:t>
            </a:r>
          </a:p>
          <a:p>
            <a:pPr>
              <a:buFontTx/>
              <a:buChar char="-"/>
            </a:pPr>
            <a:r>
              <a:rPr lang="ru-RU" sz="1800" b="0" dirty="0" smtClean="0"/>
              <a:t>ЭпД ведут документацию Лаборатории</a:t>
            </a:r>
            <a:endParaRPr lang="de-DE" sz="1800" b="0" dirty="0"/>
          </a:p>
        </p:txBody>
      </p:sp>
    </p:spTree>
    <p:extLst>
      <p:ext uri="{BB962C8B-B14F-4D97-AF65-F5344CB8AC3E}">
        <p14:creationId xmlns:p14="http://schemas.microsoft.com/office/powerpoint/2010/main" val="3735343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nkel">
  <a:themeElements>
    <a:clrScheme name="Winke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Winkel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nk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1013</Words>
  <Application>Microsoft Office PowerPoint</Application>
  <PresentationFormat>Bildschirmpräsentation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Winkel</vt:lpstr>
      <vt:lpstr>Международные научные лаборатории</vt:lpstr>
      <vt:lpstr>Тандем-сотрудничество как основа инноваций</vt:lpstr>
      <vt:lpstr>Структура международной лаборатории</vt:lpstr>
      <vt:lpstr>Почему Лаборатория?</vt:lpstr>
      <vt:lpstr>Почему межинституциональная и международная?</vt:lpstr>
      <vt:lpstr>Головные организации</vt:lpstr>
      <vt:lpstr>Центры компетенции по проблемам</vt:lpstr>
      <vt:lpstr>Независимые эксперты (тематические)</vt:lpstr>
      <vt:lpstr>Эксперты по финансированию и документообороту</vt:lpstr>
      <vt:lpstr>Типы лабораторий (возможные)</vt:lpstr>
      <vt:lpstr>Приглашаем к участию  в разработке концепции  и  создании образца  лаборатории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научные лаборатории</dc:title>
  <dc:creator>Thomas</dc:creator>
  <cp:lastModifiedBy>Thomas</cp:lastModifiedBy>
  <cp:revision>35</cp:revision>
  <dcterms:created xsi:type="dcterms:W3CDTF">2012-10-03T13:20:14Z</dcterms:created>
  <dcterms:modified xsi:type="dcterms:W3CDTF">2013-06-17T12:56:03Z</dcterms:modified>
</cp:coreProperties>
</file>